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58" r:id="rId3"/>
    <p:sldId id="259" r:id="rId4"/>
    <p:sldId id="261" r:id="rId5"/>
    <p:sldId id="256" r:id="rId6"/>
    <p:sldId id="262" r:id="rId7"/>
    <p:sldId id="269" r:id="rId8"/>
    <p:sldId id="270" r:id="rId9"/>
    <p:sldId id="260" r:id="rId10"/>
    <p:sldId id="263" r:id="rId11"/>
    <p:sldId id="264" r:id="rId12"/>
    <p:sldId id="265" r:id="rId13"/>
    <p:sldId id="257" r:id="rId14"/>
    <p:sldId id="275" r:id="rId15"/>
    <p:sldId id="266" r:id="rId16"/>
    <p:sldId id="267" r:id="rId17"/>
    <p:sldId id="271" r:id="rId18"/>
    <p:sldId id="272"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990033"/>
    <a:srgbClr val="800000"/>
    <a:srgbClr val="660033"/>
    <a:srgbClr val="680000"/>
    <a:srgbClr val="000099"/>
    <a:srgbClr val="0000CC"/>
    <a:srgbClr val="FFFF00"/>
    <a:srgbClr val="660066"/>
    <a:srgbClr val="FEB687"/>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559" autoAdjust="0"/>
    <p:restoredTop sz="94660"/>
  </p:normalViewPr>
  <p:slideViewPr>
    <p:cSldViewPr>
      <p:cViewPr varScale="1">
        <p:scale>
          <a:sx n="68" d="100"/>
          <a:sy n="68" d="100"/>
        </p:scale>
        <p:origin x="-12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17D1027-6C74-44F6-90C5-4F3DF73F2980}" type="datetimeFigureOut">
              <a:rPr lang="ru-RU" smtClean="0"/>
              <a:pPr/>
              <a:t>16.03.2021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001C4D6C-3FA6-465C-B9B7-DE6E55024B1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7D1027-6C74-44F6-90C5-4F3DF73F2980}" type="datetimeFigureOut">
              <a:rPr lang="ru-RU" smtClean="0"/>
              <a:pPr/>
              <a:t>16.03.2021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1C4D6C-3FA6-465C-B9B7-DE6E55024B1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7D1027-6C74-44F6-90C5-4F3DF73F2980}" type="datetimeFigureOut">
              <a:rPr lang="ru-RU" smtClean="0"/>
              <a:pPr/>
              <a:t>16.03.2021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1C4D6C-3FA6-465C-B9B7-DE6E55024B1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17D1027-6C74-44F6-90C5-4F3DF73F2980}" type="datetimeFigureOut">
              <a:rPr lang="ru-RU" smtClean="0"/>
              <a:pPr/>
              <a:t>16.03.2021</a:t>
            </a:fld>
            <a:endParaRPr lang="ru-RU"/>
          </a:p>
        </p:txBody>
      </p:sp>
      <p:sp>
        <p:nvSpPr>
          <p:cNvPr id="9" name="Номер слайда 8"/>
          <p:cNvSpPr>
            <a:spLocks noGrp="1"/>
          </p:cNvSpPr>
          <p:nvPr>
            <p:ph type="sldNum" sz="quarter" idx="15"/>
          </p:nvPr>
        </p:nvSpPr>
        <p:spPr/>
        <p:txBody>
          <a:bodyPr rtlCol="0"/>
          <a:lstStyle/>
          <a:p>
            <a:fld id="{001C4D6C-3FA6-465C-B9B7-DE6E55024B1E}"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17D1027-6C74-44F6-90C5-4F3DF73F2980}" type="datetimeFigureOut">
              <a:rPr lang="ru-RU" smtClean="0"/>
              <a:pPr/>
              <a:t>16.03.2021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001C4D6C-3FA6-465C-B9B7-DE6E55024B1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17D1027-6C74-44F6-90C5-4F3DF73F2980}" type="datetimeFigureOut">
              <a:rPr lang="ru-RU" smtClean="0"/>
              <a:pPr/>
              <a:t>16.03.2021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1C4D6C-3FA6-465C-B9B7-DE6E55024B1E}"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17D1027-6C74-44F6-90C5-4F3DF73F2980}" type="datetimeFigureOut">
              <a:rPr lang="ru-RU" smtClean="0"/>
              <a:pPr/>
              <a:t>16.03.2021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01C4D6C-3FA6-465C-B9B7-DE6E55024B1E}"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17D1027-6C74-44F6-90C5-4F3DF73F2980}" type="datetimeFigureOut">
              <a:rPr lang="ru-RU" smtClean="0"/>
              <a:pPr/>
              <a:t>16.03.2021</a:t>
            </a:fld>
            <a:endParaRPr lang="ru-RU"/>
          </a:p>
        </p:txBody>
      </p:sp>
      <p:sp>
        <p:nvSpPr>
          <p:cNvPr id="7" name="Номер слайда 6"/>
          <p:cNvSpPr>
            <a:spLocks noGrp="1"/>
          </p:cNvSpPr>
          <p:nvPr>
            <p:ph type="sldNum" sz="quarter" idx="11"/>
          </p:nvPr>
        </p:nvSpPr>
        <p:spPr/>
        <p:txBody>
          <a:bodyPr rtlCol="0"/>
          <a:lstStyle/>
          <a:p>
            <a:fld id="{001C4D6C-3FA6-465C-B9B7-DE6E55024B1E}"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7D1027-6C74-44F6-90C5-4F3DF73F2980}" type="datetimeFigureOut">
              <a:rPr lang="ru-RU" smtClean="0"/>
              <a:pPr/>
              <a:t>16.03.2021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1C4D6C-3FA6-465C-B9B7-DE6E55024B1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17D1027-6C74-44F6-90C5-4F3DF73F2980}" type="datetimeFigureOut">
              <a:rPr lang="ru-RU" smtClean="0"/>
              <a:pPr/>
              <a:t>16.03.2021</a:t>
            </a:fld>
            <a:endParaRPr lang="ru-RU"/>
          </a:p>
        </p:txBody>
      </p:sp>
      <p:sp>
        <p:nvSpPr>
          <p:cNvPr id="22" name="Номер слайда 21"/>
          <p:cNvSpPr>
            <a:spLocks noGrp="1"/>
          </p:cNvSpPr>
          <p:nvPr>
            <p:ph type="sldNum" sz="quarter" idx="15"/>
          </p:nvPr>
        </p:nvSpPr>
        <p:spPr/>
        <p:txBody>
          <a:bodyPr rtlCol="0"/>
          <a:lstStyle/>
          <a:p>
            <a:fld id="{001C4D6C-3FA6-465C-B9B7-DE6E55024B1E}"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17D1027-6C74-44F6-90C5-4F3DF73F2980}" type="datetimeFigureOut">
              <a:rPr lang="ru-RU" smtClean="0"/>
              <a:pPr/>
              <a:t>16.03.2021</a:t>
            </a:fld>
            <a:endParaRPr lang="ru-RU"/>
          </a:p>
        </p:txBody>
      </p:sp>
      <p:sp>
        <p:nvSpPr>
          <p:cNvPr id="18" name="Номер слайда 17"/>
          <p:cNvSpPr>
            <a:spLocks noGrp="1"/>
          </p:cNvSpPr>
          <p:nvPr>
            <p:ph type="sldNum" sz="quarter" idx="11"/>
          </p:nvPr>
        </p:nvSpPr>
        <p:spPr/>
        <p:txBody>
          <a:bodyPr rtlCol="0"/>
          <a:lstStyle/>
          <a:p>
            <a:fld id="{001C4D6C-3FA6-465C-B9B7-DE6E55024B1E}"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17D1027-6C74-44F6-90C5-4F3DF73F2980}" type="datetimeFigureOut">
              <a:rPr lang="ru-RU" smtClean="0"/>
              <a:pPr/>
              <a:t>16.03.2021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01C4D6C-3FA6-465C-B9B7-DE6E55024B1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26000"/>
          </a:schemeClr>
        </a:solidFill>
        <a:effectLst/>
      </p:bgPr>
    </p:bg>
    <p:spTree>
      <p:nvGrpSpPr>
        <p:cNvPr id="1" name=""/>
        <p:cNvGrpSpPr/>
        <p:nvPr/>
      </p:nvGrpSpPr>
      <p:grpSpPr>
        <a:xfrm>
          <a:off x="0" y="0"/>
          <a:ext cx="0" cy="0"/>
          <a:chOff x="0" y="0"/>
          <a:chExt cx="0" cy="0"/>
        </a:xfrm>
      </p:grpSpPr>
      <p:sp>
        <p:nvSpPr>
          <p:cNvPr id="4" name="Прямоугольник 3"/>
          <p:cNvSpPr/>
          <p:nvPr/>
        </p:nvSpPr>
        <p:spPr>
          <a:xfrm>
            <a:off x="1142976" y="214290"/>
            <a:ext cx="8429684" cy="1569660"/>
          </a:xfrm>
          <a:prstGeom prst="rect">
            <a:avLst/>
          </a:prstGeom>
        </p:spPr>
        <p:txBody>
          <a:bodyPr wrap="square">
            <a:spAutoFit/>
          </a:bodyPr>
          <a:lstStyle/>
          <a:p>
            <a:pPr algn="ctr"/>
            <a:r>
              <a:rPr lang="kk-KZ" sz="24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Қарағанды облысы білім басқармасының  </a:t>
            </a:r>
            <a:endParaRPr lang="kk-KZ" sz="24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kk-KZ" sz="24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Бұқар </a:t>
            </a:r>
            <a:r>
              <a:rPr lang="kk-KZ" sz="24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жырау ауданы білім бөлімінің </a:t>
            </a:r>
            <a:endParaRPr lang="kk-KZ" sz="24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«Әлкей Марғұлан атындағы жалпы </a:t>
            </a:r>
            <a:endPar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білім </a:t>
            </a:r>
            <a:r>
              <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беретін мектебі» КММ</a:t>
            </a:r>
            <a:endParaRPr lang="ru-RU" sz="2400" dirty="0">
              <a:solidFill>
                <a:srgbClr val="C00000"/>
              </a:solidFill>
              <a:effectLst>
                <a:outerShdw blurRad="38100" dist="38100" dir="2700000" algn="tl">
                  <a:srgbClr val="000000">
                    <a:alpha val="43137"/>
                  </a:srgbClr>
                </a:outerShdw>
              </a:effectLst>
            </a:endParaRPr>
          </a:p>
        </p:txBody>
      </p:sp>
      <p:sp>
        <p:nvSpPr>
          <p:cNvPr id="5" name="Прямоугольник 4"/>
          <p:cNvSpPr/>
          <p:nvPr/>
        </p:nvSpPr>
        <p:spPr>
          <a:xfrm>
            <a:off x="1071538" y="2214554"/>
            <a:ext cx="5500726" cy="1692771"/>
          </a:xfrm>
          <a:prstGeom prst="rect">
            <a:avLst/>
          </a:prstGeom>
        </p:spPr>
        <p:txBody>
          <a:bodyPr wrap="square">
            <a:spAutoFit/>
          </a:bodyPr>
          <a:lstStyle/>
          <a:p>
            <a:pPr lvl="0" algn="ctr" fontAlgn="base">
              <a:spcBef>
                <a:spcPct val="0"/>
              </a:spcBef>
              <a:spcAft>
                <a:spcPct val="0"/>
              </a:spcAft>
            </a:pPr>
            <a:r>
              <a:rPr lang="kk-KZ" sz="2400" b="1" dirty="0" smtClean="0">
                <a:solidFill>
                  <a:srgbClr val="0000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ВОРКШОП ТАҚЫРЫБЫ: </a:t>
            </a:r>
            <a:endParaRPr lang="kk-KZ" sz="2400" b="1" dirty="0" smtClean="0">
              <a:solidFill>
                <a:srgbClr val="0000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algn="ctr" fontAlgn="base">
              <a:spcBef>
                <a:spcPct val="0"/>
              </a:spcBef>
              <a:spcAft>
                <a:spcPct val="0"/>
              </a:spcAft>
            </a:pPr>
            <a:endParaRPr lang="kk-KZ" sz="800" b="1" dirty="0" smtClean="0">
              <a:solidFill>
                <a:srgbClr val="0000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algn="ctr" fontAlgn="base">
              <a:spcBef>
                <a:spcPct val="0"/>
              </a:spcBef>
              <a:spcAft>
                <a:spcPct val="0"/>
              </a:spcAft>
            </a:pPr>
            <a:r>
              <a:rPr lang="kk-KZ" sz="24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t>
            </a:r>
            <a:r>
              <a:rPr lang="kk-KZ" sz="24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ЫБЫРАЙ АЛТЫНСАРИН ӘҢГІМЕЛЕРІНІҢ </a:t>
            </a:r>
          </a:p>
          <a:p>
            <a:pPr lvl="0" algn="ctr" fontAlgn="base">
              <a:spcBef>
                <a:spcPct val="0"/>
              </a:spcBef>
              <a:spcAft>
                <a:spcPct val="0"/>
              </a:spcAft>
            </a:pPr>
            <a:r>
              <a:rPr lang="kk-KZ" sz="24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ТӘРБИЕЛІК РӨЛІ»</a:t>
            </a:r>
            <a:endParaRPr lang="ru-RU" sz="2400" dirty="0"/>
          </a:p>
        </p:txBody>
      </p:sp>
      <p:pic>
        <p:nvPicPr>
          <p:cNvPr id="6" name="Рисунок 5" descr="C:\Users\User\Desktop\ӘБ-2021\1.JPG"/>
          <p:cNvPicPr/>
          <p:nvPr/>
        </p:nvPicPr>
        <p:blipFill>
          <a:blip r:embed="rId2" cstate="print"/>
          <a:srcRect/>
          <a:stretch>
            <a:fillRect/>
          </a:stretch>
        </p:blipFill>
        <p:spPr bwMode="auto">
          <a:xfrm>
            <a:off x="6143636" y="1928802"/>
            <a:ext cx="2357454" cy="3000396"/>
          </a:xfrm>
          <a:prstGeom prst="rect">
            <a:avLst/>
          </a:prstGeom>
          <a:ln>
            <a:solidFill>
              <a:srgbClr val="C00000"/>
            </a:solidFill>
          </a:ln>
          <a:effectLst>
            <a:outerShdw blurRad="292100" dist="139700" dir="2700000" algn="tl" rotWithShape="0">
              <a:srgbClr val="333333">
                <a:alpha val="65000"/>
              </a:srgbClr>
            </a:outerShdw>
          </a:effectLst>
        </p:spPr>
      </p:pic>
      <p:sp>
        <p:nvSpPr>
          <p:cNvPr id="7" name="Прямоугольник 6"/>
          <p:cNvSpPr/>
          <p:nvPr/>
        </p:nvSpPr>
        <p:spPr>
          <a:xfrm>
            <a:off x="2928926" y="5214950"/>
            <a:ext cx="6215074" cy="1200329"/>
          </a:xfrm>
          <a:prstGeom prst="rect">
            <a:avLst/>
          </a:prstGeom>
        </p:spPr>
        <p:txBody>
          <a:bodyPr wrap="square">
            <a:spAutoFit/>
          </a:bodyPr>
          <a:lstStyle/>
          <a:p>
            <a:pPr algn="ctr">
              <a:buNone/>
            </a:pPr>
            <a:r>
              <a:rPr lang="kk-K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СЕМБАЕВА БОТАКОЗ САГЫНДИКОВНА </a:t>
            </a:r>
          </a:p>
          <a:p>
            <a:pPr algn="ctr">
              <a:buNone/>
            </a:pPr>
            <a:endParaRPr lang="kk-KZ" sz="600" b="1" dirty="0" smtClean="0">
              <a:solidFill>
                <a:srgbClr val="000099"/>
              </a:solidFill>
              <a:latin typeface="Times New Roman" pitchFamily="18" charset="0"/>
              <a:cs typeface="Times New Roman" pitchFamily="18" charset="0"/>
            </a:endParaRPr>
          </a:p>
          <a:p>
            <a:pPr algn="ctr">
              <a:buNone/>
            </a:pPr>
            <a:r>
              <a:rPr lang="kk-KZ"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ҚАЗАҚ </a:t>
            </a:r>
            <a:r>
              <a:rPr lang="kk-KZ"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ТІЛІ МЕН ӘДЕБИЕТІ  ПӘНІНІҢ МҰҒАЛІМІ</a:t>
            </a:r>
            <a:endParaRPr lang="ru-RU"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Рисунок 7" descr="https://pbs.twimg.com/media/ERHqMW5XkAEGOFS.jpg"/>
          <p:cNvPicPr/>
          <p:nvPr/>
        </p:nvPicPr>
        <p:blipFill>
          <a:blip r:embed="rId3" cstate="print"/>
          <a:srcRect/>
          <a:stretch>
            <a:fillRect/>
          </a:stretch>
        </p:blipFill>
        <p:spPr bwMode="auto">
          <a:xfrm rot="20475447">
            <a:off x="2367417" y="4050613"/>
            <a:ext cx="1928826" cy="171451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143108" y="428604"/>
            <a:ext cx="6643734" cy="714380"/>
          </a:xfrm>
        </p:spPr>
        <p:txBody>
          <a:bodyPr>
            <a:noAutofit/>
          </a:bodyPr>
          <a:lstStyle/>
          <a:p>
            <a:pPr algn="ctr"/>
            <a:r>
              <a:rPr lang="kk-KZ" sz="3600" u="sng" dirty="0" smtClean="0">
                <a:solidFill>
                  <a:srgbClr val="800000"/>
                </a:solidFill>
                <a:latin typeface="Times New Roman" pitchFamily="18" charset="0"/>
                <a:cs typeface="Times New Roman" pitchFamily="18" charset="0"/>
              </a:rPr>
              <a:t>«Әдебиет лотосы»</a:t>
            </a:r>
            <a:r>
              <a:rPr lang="ru-RU" sz="3200" u="sng" dirty="0" smtClean="0">
                <a:solidFill>
                  <a:srgbClr val="800000"/>
                </a:solidFill>
                <a:latin typeface="Times New Roman" pitchFamily="18" charset="0"/>
                <a:cs typeface="Times New Roman" pitchFamily="18" charset="0"/>
              </a:rPr>
              <a:t/>
            </a:r>
            <a:br>
              <a:rPr lang="ru-RU" sz="3200" u="sng" dirty="0" smtClean="0">
                <a:solidFill>
                  <a:srgbClr val="800000"/>
                </a:solidFill>
                <a:latin typeface="Times New Roman" pitchFamily="18" charset="0"/>
                <a:cs typeface="Times New Roman" pitchFamily="18" charset="0"/>
              </a:rPr>
            </a:br>
            <a:endParaRPr lang="ru-RU" sz="3200" u="sng" dirty="0">
              <a:solidFill>
                <a:srgbClr val="800000"/>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2071670" y="571480"/>
            <a:ext cx="6572280" cy="5874880"/>
          </a:xfrm>
        </p:spPr>
        <p:txBody>
          <a:bodyPr>
            <a:normAutofit/>
          </a:bodyPr>
          <a:lstStyle/>
          <a:p>
            <a:pPr algn="just"/>
            <a:r>
              <a:rPr lang="kk-KZ" sz="2400" dirty="0" smtClean="0">
                <a:solidFill>
                  <a:srgbClr val="002060"/>
                </a:solidFill>
                <a:latin typeface="Times New Roman" pitchFamily="18" charset="0"/>
                <a:cs typeface="Times New Roman" pitchFamily="18" charset="0"/>
              </a:rPr>
              <a:t> </a:t>
            </a:r>
            <a:r>
              <a:rPr lang="kk-KZ" sz="2400" dirty="0" smtClean="0">
                <a:solidFill>
                  <a:srgbClr val="660033"/>
                </a:solidFill>
                <a:latin typeface="Times New Roman" pitchFamily="18" charset="0"/>
                <a:cs typeface="Times New Roman" pitchFamily="18" charset="0"/>
              </a:rPr>
              <a:t>Мақсаты: оқыған әдеби шығармалар кейіпкерлері туралы кестені толтыру. Белгілі бір уақыт ішінде кесте толтырылуы керек. Хрестоматиядан оқыған шығармаларды да пайдалануға болады.</a:t>
            </a:r>
          </a:p>
          <a:p>
            <a:endParaRPr lang="ru-RU" dirty="0"/>
          </a:p>
        </p:txBody>
      </p:sp>
      <p:graphicFrame>
        <p:nvGraphicFramePr>
          <p:cNvPr id="6" name="Таблица 5"/>
          <p:cNvGraphicFramePr>
            <a:graphicFrameLocks noGrp="1"/>
          </p:cNvGraphicFramePr>
          <p:nvPr/>
        </p:nvGraphicFramePr>
        <p:xfrm>
          <a:off x="714348" y="2786058"/>
          <a:ext cx="8215338" cy="3234802"/>
        </p:xfrm>
        <a:graphic>
          <a:graphicData uri="http://schemas.openxmlformats.org/drawingml/2006/table">
            <a:tbl>
              <a:tblPr firstRow="1" bandRow="1">
                <a:tableStyleId>{5940675A-B579-460E-94D1-54222C63F5DA}</a:tableStyleId>
              </a:tblPr>
              <a:tblGrid>
                <a:gridCol w="1285884"/>
                <a:gridCol w="1000132"/>
                <a:gridCol w="1214446"/>
                <a:gridCol w="1071570"/>
                <a:gridCol w="1785950"/>
                <a:gridCol w="1857356"/>
              </a:tblGrid>
              <a:tr h="1785950">
                <a:tc>
                  <a:txBody>
                    <a:bodyPr/>
                    <a:lstStyle/>
                    <a:p>
                      <a:pPr algn="ctr">
                        <a:lnSpc>
                          <a:spcPct val="115000"/>
                        </a:lnSpc>
                        <a:spcAft>
                          <a:spcPts val="0"/>
                        </a:spcAft>
                      </a:pPr>
                      <a:r>
                        <a:rPr lang="kk-KZ" sz="1800" b="1" dirty="0">
                          <a:solidFill>
                            <a:srgbClr val="000099"/>
                          </a:solidFill>
                          <a:latin typeface="Times New Roman"/>
                          <a:ea typeface="Calibri"/>
                          <a:cs typeface="Times New Roman"/>
                        </a:rPr>
                        <a:t>Шығарма атауы</a:t>
                      </a:r>
                      <a:endParaRPr lang="ru-RU" sz="1800" b="1" dirty="0">
                        <a:solidFill>
                          <a:srgbClr val="000099"/>
                        </a:solidFill>
                        <a:latin typeface="Calibri"/>
                        <a:ea typeface="Calibri"/>
                        <a:cs typeface="Times New Roman"/>
                      </a:endParaRPr>
                    </a:p>
                  </a:txBody>
                  <a:tcPr marL="68580" marR="68580" marT="0" marB="0"/>
                </a:tc>
                <a:tc>
                  <a:txBody>
                    <a:bodyPr/>
                    <a:lstStyle/>
                    <a:p>
                      <a:pPr algn="ctr">
                        <a:lnSpc>
                          <a:spcPct val="115000"/>
                        </a:lnSpc>
                        <a:spcAft>
                          <a:spcPts val="0"/>
                        </a:spcAft>
                      </a:pPr>
                      <a:r>
                        <a:rPr lang="kk-KZ" sz="1800" b="1" dirty="0">
                          <a:solidFill>
                            <a:srgbClr val="000099"/>
                          </a:solidFill>
                          <a:latin typeface="Times New Roman"/>
                          <a:ea typeface="Calibri"/>
                          <a:cs typeface="Times New Roman"/>
                        </a:rPr>
                        <a:t>Авторы</a:t>
                      </a:r>
                      <a:endParaRPr lang="ru-RU" sz="1800" b="1" dirty="0">
                        <a:solidFill>
                          <a:srgbClr val="000099"/>
                        </a:solidFill>
                        <a:latin typeface="Calibri"/>
                        <a:ea typeface="Calibri"/>
                        <a:cs typeface="Times New Roman"/>
                      </a:endParaRPr>
                    </a:p>
                  </a:txBody>
                  <a:tcPr marL="68580" marR="68580" marT="0" marB="0"/>
                </a:tc>
                <a:tc>
                  <a:txBody>
                    <a:bodyPr/>
                    <a:lstStyle/>
                    <a:p>
                      <a:pPr algn="ctr">
                        <a:lnSpc>
                          <a:spcPct val="115000"/>
                        </a:lnSpc>
                        <a:spcAft>
                          <a:spcPts val="0"/>
                        </a:spcAft>
                      </a:pPr>
                      <a:r>
                        <a:rPr lang="kk-KZ" sz="1800" b="1" dirty="0">
                          <a:solidFill>
                            <a:srgbClr val="000099"/>
                          </a:solidFill>
                          <a:latin typeface="Times New Roman"/>
                          <a:ea typeface="Calibri"/>
                          <a:cs typeface="Times New Roman"/>
                        </a:rPr>
                        <a:t>Кейіпкері</a:t>
                      </a:r>
                      <a:endParaRPr lang="ru-RU" sz="1800" b="1" dirty="0">
                        <a:solidFill>
                          <a:srgbClr val="000099"/>
                        </a:solidFill>
                        <a:latin typeface="Calibri"/>
                        <a:ea typeface="Calibri"/>
                        <a:cs typeface="Times New Roman"/>
                      </a:endParaRPr>
                    </a:p>
                  </a:txBody>
                  <a:tcPr marL="68580" marR="68580" marT="0" marB="0"/>
                </a:tc>
                <a:tc>
                  <a:txBody>
                    <a:bodyPr/>
                    <a:lstStyle/>
                    <a:p>
                      <a:pPr algn="ctr">
                        <a:lnSpc>
                          <a:spcPct val="115000"/>
                        </a:lnSpc>
                        <a:spcAft>
                          <a:spcPts val="0"/>
                        </a:spcAft>
                      </a:pPr>
                      <a:r>
                        <a:rPr lang="kk-KZ" sz="1800" b="1" dirty="0">
                          <a:solidFill>
                            <a:srgbClr val="000099"/>
                          </a:solidFill>
                          <a:latin typeface="Times New Roman"/>
                          <a:ea typeface="Calibri"/>
                          <a:cs typeface="Times New Roman"/>
                        </a:rPr>
                        <a:t>Қандай?</a:t>
                      </a:r>
                      <a:endParaRPr lang="ru-RU" sz="1800" b="1" dirty="0">
                        <a:solidFill>
                          <a:srgbClr val="000099"/>
                        </a:solidFill>
                        <a:latin typeface="Calibri"/>
                        <a:ea typeface="Calibri"/>
                        <a:cs typeface="Times New Roman"/>
                      </a:endParaRPr>
                    </a:p>
                  </a:txBody>
                  <a:tcPr marL="68580" marR="68580" marT="0" marB="0"/>
                </a:tc>
                <a:tc>
                  <a:txBody>
                    <a:bodyPr/>
                    <a:lstStyle/>
                    <a:p>
                      <a:pPr algn="ctr">
                        <a:lnSpc>
                          <a:spcPct val="115000"/>
                        </a:lnSpc>
                        <a:spcAft>
                          <a:spcPts val="0"/>
                        </a:spcAft>
                      </a:pPr>
                      <a:r>
                        <a:rPr lang="kk-KZ" sz="1800" b="1" dirty="0">
                          <a:solidFill>
                            <a:srgbClr val="000099"/>
                          </a:solidFill>
                          <a:latin typeface="Times New Roman"/>
                          <a:ea typeface="Calibri"/>
                          <a:cs typeface="Times New Roman"/>
                        </a:rPr>
                        <a:t>Қандай жағымды қасиеттері мен қылықтары ұнайды?</a:t>
                      </a:r>
                      <a:endParaRPr lang="ru-RU" sz="1800" b="1" dirty="0">
                        <a:solidFill>
                          <a:srgbClr val="000099"/>
                        </a:solidFill>
                        <a:latin typeface="Calibri"/>
                        <a:ea typeface="Calibri"/>
                        <a:cs typeface="Times New Roman"/>
                      </a:endParaRPr>
                    </a:p>
                  </a:txBody>
                  <a:tcPr marL="68580" marR="68580" marT="0" marB="0"/>
                </a:tc>
                <a:tc>
                  <a:txBody>
                    <a:bodyPr/>
                    <a:lstStyle/>
                    <a:p>
                      <a:pPr algn="ctr">
                        <a:lnSpc>
                          <a:spcPct val="115000"/>
                        </a:lnSpc>
                        <a:spcAft>
                          <a:spcPts val="0"/>
                        </a:spcAft>
                      </a:pPr>
                      <a:r>
                        <a:rPr lang="kk-KZ" sz="1800" b="1" dirty="0">
                          <a:solidFill>
                            <a:srgbClr val="000099"/>
                          </a:solidFill>
                          <a:latin typeface="Times New Roman"/>
                          <a:ea typeface="Calibri"/>
                          <a:cs typeface="Times New Roman"/>
                        </a:rPr>
                        <a:t>Кейіпкерге ұқсағың келе ме, жоқ па? Себебін түсіндір.</a:t>
                      </a:r>
                      <a:endParaRPr lang="ru-RU" sz="1800" b="1" dirty="0">
                        <a:solidFill>
                          <a:srgbClr val="000099"/>
                        </a:solidFill>
                        <a:latin typeface="Calibri"/>
                        <a:ea typeface="Calibri"/>
                        <a:cs typeface="Times New Roman"/>
                      </a:endParaRPr>
                    </a:p>
                  </a:txBody>
                  <a:tcPr marL="68580" marR="68580" marT="0" marB="0"/>
                </a:tc>
              </a:tr>
              <a:tr h="1448852">
                <a:tc>
                  <a:txBody>
                    <a:bodyPr/>
                    <a:lstStyle/>
                    <a:p>
                      <a:pPr algn="ctr"/>
                      <a:endParaRPr lang="kk-KZ" b="1" dirty="0" smtClean="0">
                        <a:solidFill>
                          <a:srgbClr val="660033"/>
                        </a:solidFill>
                        <a:latin typeface="Times New Roman" pitchFamily="18" charset="0"/>
                        <a:cs typeface="Times New Roman" pitchFamily="18" charset="0"/>
                      </a:endParaRPr>
                    </a:p>
                    <a:p>
                      <a:pPr algn="ctr"/>
                      <a:endParaRPr lang="kk-KZ" b="1" dirty="0" smtClean="0">
                        <a:solidFill>
                          <a:srgbClr val="660033"/>
                        </a:solidFill>
                        <a:latin typeface="Times New Roman" pitchFamily="18" charset="0"/>
                        <a:cs typeface="Times New Roman" pitchFamily="18" charset="0"/>
                      </a:endParaRPr>
                    </a:p>
                  </a:txBody>
                  <a:tcPr/>
                </a:tc>
                <a:tc>
                  <a:txBody>
                    <a:bodyPr/>
                    <a:lstStyle/>
                    <a:p>
                      <a:pPr algn="ctr"/>
                      <a:endParaRPr lang="ru-RU" b="1" dirty="0">
                        <a:solidFill>
                          <a:srgbClr val="660033"/>
                        </a:solidFill>
                        <a:latin typeface="Times New Roman" pitchFamily="18" charset="0"/>
                        <a:cs typeface="Times New Roman" pitchFamily="18" charset="0"/>
                      </a:endParaRPr>
                    </a:p>
                  </a:txBody>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214414" y="428604"/>
            <a:ext cx="7929586" cy="1214446"/>
          </a:xfrm>
        </p:spPr>
        <p:txBody>
          <a:bodyPr>
            <a:noAutofit/>
          </a:bodyPr>
          <a:lstStyle/>
          <a:p>
            <a:pPr algn="ctr"/>
            <a:r>
              <a:rPr lang="kk-KZ" sz="4400" u="sng" dirty="0" smtClean="0">
                <a:solidFill>
                  <a:srgbClr val="800000"/>
                </a:solidFill>
                <a:latin typeface="Times New Roman" pitchFamily="18" charset="0"/>
                <a:cs typeface="Times New Roman" pitchFamily="18" charset="0"/>
              </a:rPr>
              <a:t>«Тірек мәтін» әдісі</a:t>
            </a:r>
            <a:r>
              <a:rPr lang="ru-RU" sz="4000" dirty="0" smtClean="0">
                <a:solidFill>
                  <a:srgbClr val="680000"/>
                </a:solidFill>
                <a:latin typeface="Times New Roman" pitchFamily="18" charset="0"/>
                <a:cs typeface="Times New Roman" pitchFamily="18" charset="0"/>
              </a:rPr>
              <a:t/>
            </a:r>
            <a:br>
              <a:rPr lang="ru-RU" sz="4000" dirty="0" smtClean="0">
                <a:solidFill>
                  <a:srgbClr val="680000"/>
                </a:solidFill>
                <a:latin typeface="Times New Roman" pitchFamily="18" charset="0"/>
                <a:cs typeface="Times New Roman" pitchFamily="18" charset="0"/>
              </a:rPr>
            </a:br>
            <a:endParaRPr lang="ru-RU" sz="4000" dirty="0">
              <a:solidFill>
                <a:srgbClr val="680000"/>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1785918" y="1285860"/>
            <a:ext cx="7143800" cy="5572140"/>
          </a:xfrm>
        </p:spPr>
        <p:txBody>
          <a:bodyPr>
            <a:normAutofit/>
          </a:bodyPr>
          <a:lstStyle/>
          <a:p>
            <a:pPr algn="ctr"/>
            <a:r>
              <a:rPr lang="kk-KZ" sz="3600" dirty="0" smtClean="0">
                <a:solidFill>
                  <a:srgbClr val="660033"/>
                </a:solidFill>
                <a:latin typeface="Times New Roman" pitchFamily="18" charset="0"/>
                <a:cs typeface="Times New Roman" pitchFamily="18" charset="0"/>
              </a:rPr>
              <a:t>Мұғалім жеке оқушыға, жұпқа немесе топқа тақырып бойынша бірнеше сұрақ береді. Оқушылар жазба түрінде жауап жазады. Жауап бере отырып, оқушылар осылай өтілген тақырыптарға тірек конспектісін жасайды.</a:t>
            </a:r>
            <a:endParaRPr lang="ru-RU" sz="3600" dirty="0">
              <a:solidFill>
                <a:srgbClr val="660033"/>
              </a:solidFill>
              <a:latin typeface="Times New Roman" pitchFamily="18" charset="0"/>
              <a:cs typeface="Times New Roman" pitchFamily="18" charset="0"/>
            </a:endParaRPr>
          </a:p>
        </p:txBody>
      </p:sp>
      <p:pic>
        <p:nvPicPr>
          <p:cNvPr id="6" name="Рисунок 5" descr="https://sozvezdie.edu54.ru/wp-content/uploads/2020/10/Vserossijskij-konkurs-sochinenij-768x713.jpg"/>
          <p:cNvPicPr/>
          <p:nvPr/>
        </p:nvPicPr>
        <p:blipFill>
          <a:blip r:embed="rId2" cstate="print"/>
          <a:srcRect/>
          <a:stretch>
            <a:fillRect/>
          </a:stretch>
        </p:blipFill>
        <p:spPr bwMode="auto">
          <a:xfrm>
            <a:off x="4286248" y="5072074"/>
            <a:ext cx="1643074" cy="15001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071538" y="214290"/>
            <a:ext cx="8072462" cy="785818"/>
          </a:xfrm>
        </p:spPr>
        <p:txBody>
          <a:bodyPr>
            <a:normAutofit/>
          </a:bodyPr>
          <a:lstStyle/>
          <a:p>
            <a:pPr algn="ctr"/>
            <a:r>
              <a:rPr lang="kk-KZ" sz="4400" u="sng" dirty="0" smtClean="0">
                <a:solidFill>
                  <a:srgbClr val="990000"/>
                </a:solidFill>
                <a:latin typeface="Times New Roman" pitchFamily="18" charset="0"/>
                <a:cs typeface="Times New Roman" pitchFamily="18" charset="0"/>
              </a:rPr>
              <a:t>«Бір қадам алға...»</a:t>
            </a:r>
            <a:endParaRPr lang="ru-RU" sz="4400" u="sng" dirty="0" smtClean="0">
              <a:solidFill>
                <a:srgbClr val="990000"/>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1571604" y="1214422"/>
            <a:ext cx="7358114" cy="5160500"/>
          </a:xfrm>
        </p:spPr>
        <p:txBody>
          <a:bodyPr>
            <a:normAutofit/>
          </a:bodyPr>
          <a:lstStyle/>
          <a:p>
            <a:pPr algn="ctr"/>
            <a:r>
              <a:rPr lang="kk-KZ" sz="3200" dirty="0" smtClean="0">
                <a:solidFill>
                  <a:srgbClr val="660033"/>
                </a:solidFill>
                <a:latin typeface="Times New Roman" pitchFamily="18" charset="0"/>
                <a:cs typeface="Times New Roman" pitchFamily="18" charset="0"/>
              </a:rPr>
              <a:t>Мұғалім есіктен кіргеннен өткен материалдарға байланысты сұрақтар қояды. Жауап дұрыс болса, бір қадам алға жылжиды, қате болса, бір қадам артқа шегінеді. Мұғалім үстеліне жеткенше, бірнеше сұрақ қою арқылы оқушылардың зейінін сабаққа шоғырландырып алады.</a:t>
            </a:r>
            <a:endParaRPr lang="ru-RU" sz="3200" dirty="0" smtClean="0">
              <a:solidFill>
                <a:srgbClr val="660033"/>
              </a:solidFill>
              <a:latin typeface="Times New Roman" pitchFamily="18" charset="0"/>
              <a:cs typeface="Times New Roman" pitchFamily="18" charset="0"/>
            </a:endParaRPr>
          </a:p>
          <a:p>
            <a:endParaRPr lang="ru-RU" dirty="0"/>
          </a:p>
        </p:txBody>
      </p:sp>
      <p:pic>
        <p:nvPicPr>
          <p:cNvPr id="6" name="Рисунок 5" descr="https://sozvezdie.edu54.ru/wp-content/uploads/2020/10/Vserossijskij-konkurs-sochinenij-768x713.jpg"/>
          <p:cNvPicPr/>
          <p:nvPr/>
        </p:nvPicPr>
        <p:blipFill>
          <a:blip r:embed="rId2" cstate="print"/>
          <a:srcRect/>
          <a:stretch>
            <a:fillRect/>
          </a:stretch>
        </p:blipFill>
        <p:spPr bwMode="auto">
          <a:xfrm>
            <a:off x="4286248" y="5072074"/>
            <a:ext cx="1714512" cy="1571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2000232" y="142852"/>
            <a:ext cx="6858048" cy="3929090"/>
          </a:xfrm>
        </p:spPr>
        <p:txBody>
          <a:bodyPr>
            <a:noAutofit/>
          </a:bodyPr>
          <a:lstStyle/>
          <a:p>
            <a:pPr algn="ctr"/>
            <a:r>
              <a:rPr lang="ru-RU" sz="4000" dirty="0" smtClean="0">
                <a:solidFill>
                  <a:srgbClr val="800000"/>
                </a:solidFill>
                <a:latin typeface="Times New Roman" pitchFamily="18" charset="0"/>
                <a:cs typeface="Times New Roman" pitchFamily="18" charset="0"/>
              </a:rPr>
              <a:t> </a:t>
            </a:r>
            <a:r>
              <a:rPr lang="kk-KZ" sz="4500" u="sng" dirty="0" smtClean="0">
                <a:solidFill>
                  <a:srgbClr val="990000"/>
                </a:solidFill>
                <a:latin typeface="Times New Roman" pitchFamily="18" charset="0"/>
                <a:cs typeface="Times New Roman" pitchFamily="18" charset="0"/>
              </a:rPr>
              <a:t>«Қатені тап»</a:t>
            </a:r>
          </a:p>
          <a:p>
            <a:pPr algn="ctr"/>
            <a:r>
              <a:rPr lang="kk-KZ" sz="3200" dirty="0" smtClean="0">
                <a:solidFill>
                  <a:srgbClr val="660033"/>
                </a:solidFill>
                <a:latin typeface="Times New Roman" pitchFamily="18" charset="0"/>
                <a:cs typeface="Times New Roman" pitchFamily="18" charset="0"/>
              </a:rPr>
              <a:t>   </a:t>
            </a:r>
            <a:r>
              <a:rPr lang="kk-KZ" sz="2400" dirty="0" smtClean="0">
                <a:solidFill>
                  <a:srgbClr val="660033"/>
                </a:solidFill>
                <a:latin typeface="Times New Roman" pitchFamily="18" charset="0"/>
                <a:cs typeface="Times New Roman" pitchFamily="18" charset="0"/>
              </a:rPr>
              <a:t>Үш топқа бөлінеді. Әр топ өз тапсырмасын алады. Тапсырманы орындауға белгілі уақыт беріледі. </a:t>
            </a:r>
            <a:endParaRPr lang="ru-RU" sz="2400" dirty="0" smtClean="0">
              <a:solidFill>
                <a:srgbClr val="660033"/>
              </a:solidFill>
              <a:latin typeface="Times New Roman" pitchFamily="18" charset="0"/>
              <a:cs typeface="Times New Roman" pitchFamily="18" charset="0"/>
            </a:endParaRPr>
          </a:p>
          <a:p>
            <a:pPr algn="ctr"/>
            <a:r>
              <a:rPr lang="kk-KZ" sz="2400" i="1" dirty="0" smtClean="0">
                <a:solidFill>
                  <a:srgbClr val="800000"/>
                </a:solidFill>
                <a:latin typeface="Times New Roman" pitchFamily="18" charset="0"/>
                <a:cs typeface="Times New Roman" pitchFamily="18" charset="0"/>
              </a:rPr>
              <a:t>1-топ тапсырмасы:</a:t>
            </a:r>
            <a:r>
              <a:rPr lang="kk-KZ" sz="2400" dirty="0" smtClean="0">
                <a:solidFill>
                  <a:srgbClr val="800000"/>
                </a:solidFill>
                <a:latin typeface="Times New Roman" pitchFamily="18" charset="0"/>
                <a:cs typeface="Times New Roman" pitchFamily="18" charset="0"/>
              </a:rPr>
              <a:t> </a:t>
            </a:r>
            <a:r>
              <a:rPr lang="kk-KZ" sz="2400" dirty="0" smtClean="0">
                <a:solidFill>
                  <a:srgbClr val="660033"/>
                </a:solidFill>
                <a:latin typeface="Times New Roman" pitchFamily="18" charset="0"/>
                <a:cs typeface="Times New Roman" pitchFamily="18" charset="0"/>
              </a:rPr>
              <a:t>әңгіменің кез келген үзіндісін сурет арқылы беру. Суретте міндетті түрде 1-2 қате болуы керек. </a:t>
            </a:r>
            <a:endParaRPr lang="ru-RU" sz="2400" dirty="0" smtClean="0">
              <a:solidFill>
                <a:srgbClr val="660033"/>
              </a:solidFill>
              <a:latin typeface="Times New Roman" pitchFamily="18" charset="0"/>
              <a:cs typeface="Times New Roman" pitchFamily="18" charset="0"/>
            </a:endParaRPr>
          </a:p>
          <a:p>
            <a:pPr algn="ctr"/>
            <a:r>
              <a:rPr lang="kk-KZ" sz="2400" i="1" dirty="0" smtClean="0">
                <a:solidFill>
                  <a:srgbClr val="800000"/>
                </a:solidFill>
                <a:latin typeface="Times New Roman" pitchFamily="18" charset="0"/>
                <a:cs typeface="Times New Roman" pitchFamily="18" charset="0"/>
              </a:rPr>
              <a:t>2-топ тапсырмасы:</a:t>
            </a:r>
            <a:r>
              <a:rPr lang="kk-KZ" sz="2400" dirty="0" smtClean="0">
                <a:solidFill>
                  <a:srgbClr val="800000"/>
                </a:solidFill>
                <a:latin typeface="Times New Roman" pitchFamily="18" charset="0"/>
                <a:cs typeface="Times New Roman" pitchFamily="18" charset="0"/>
              </a:rPr>
              <a:t> </a:t>
            </a:r>
            <a:r>
              <a:rPr lang="kk-KZ" sz="2400" dirty="0" smtClean="0">
                <a:solidFill>
                  <a:srgbClr val="660033"/>
                </a:solidFill>
                <a:latin typeface="Times New Roman" pitchFamily="18" charset="0"/>
                <a:cs typeface="Times New Roman" pitchFamily="18" charset="0"/>
              </a:rPr>
              <a:t>әңгімеден бір үзіндіні шашыраңқы сөздер ретінде жазу керек. </a:t>
            </a:r>
            <a:endParaRPr lang="ru-RU" sz="2400" dirty="0" smtClean="0">
              <a:solidFill>
                <a:srgbClr val="660033"/>
              </a:solidFill>
              <a:latin typeface="Times New Roman" pitchFamily="18" charset="0"/>
              <a:cs typeface="Times New Roman" pitchFamily="18" charset="0"/>
            </a:endParaRPr>
          </a:p>
          <a:p>
            <a:pPr algn="ctr"/>
            <a:r>
              <a:rPr lang="kk-KZ" sz="2400" i="1" dirty="0" smtClean="0">
                <a:solidFill>
                  <a:srgbClr val="800000"/>
                </a:solidFill>
                <a:latin typeface="Times New Roman" pitchFamily="18" charset="0"/>
                <a:cs typeface="Times New Roman" pitchFamily="18" charset="0"/>
              </a:rPr>
              <a:t>3-топ тапсырмасы:</a:t>
            </a:r>
            <a:r>
              <a:rPr lang="kk-KZ" sz="2400" dirty="0" smtClean="0">
                <a:solidFill>
                  <a:srgbClr val="800000"/>
                </a:solidFill>
                <a:latin typeface="Times New Roman" pitchFamily="18" charset="0"/>
                <a:cs typeface="Times New Roman" pitchFamily="18" charset="0"/>
              </a:rPr>
              <a:t> </a:t>
            </a:r>
            <a:r>
              <a:rPr lang="kk-KZ" sz="2400" dirty="0" smtClean="0">
                <a:solidFill>
                  <a:srgbClr val="660033"/>
                </a:solidFill>
                <a:latin typeface="Times New Roman" pitchFamily="18" charset="0"/>
                <a:cs typeface="Times New Roman" pitchFamily="18" charset="0"/>
              </a:rPr>
              <a:t>әңгіме мазмұны бойынша бірнеше сұрақтар құрастырады. Сұрақтарда </a:t>
            </a:r>
          </a:p>
          <a:p>
            <a:pPr algn="ctr"/>
            <a:r>
              <a:rPr lang="kk-KZ" sz="2400" dirty="0" smtClean="0">
                <a:solidFill>
                  <a:srgbClr val="660033"/>
                </a:solidFill>
                <a:latin typeface="Times New Roman" pitchFamily="18" charset="0"/>
                <a:cs typeface="Times New Roman" pitchFamily="18" charset="0"/>
              </a:rPr>
              <a:t>1-2 қате болуы керек. Тапсырмалар жазылып болған соң, топтар бір-бірінің қателерін тауып, түзетеді. Түзетулерді арнайы параққа жазуға болады:</a:t>
            </a:r>
            <a:endParaRPr lang="ru-RU" sz="2400" dirty="0" smtClean="0">
              <a:solidFill>
                <a:srgbClr val="660033"/>
              </a:solidFill>
              <a:latin typeface="Times New Roman" pitchFamily="18" charset="0"/>
              <a:cs typeface="Times New Roman" pitchFamily="18" charset="0"/>
            </a:endParaRPr>
          </a:p>
          <a:p>
            <a:pPr algn="just"/>
            <a:endParaRPr lang="ru-RU" sz="3200" dirty="0" smtClean="0"/>
          </a:p>
          <a:p>
            <a:pPr algn="just"/>
            <a:endParaRPr lang="ru-RU" sz="3200" dirty="0">
              <a:solidFill>
                <a:srgbClr val="800000"/>
              </a:solidFill>
              <a:latin typeface="Times New Roman" pitchFamily="18" charset="0"/>
              <a:cs typeface="Times New Roman" pitchFamily="18" charset="0"/>
            </a:endParaRPr>
          </a:p>
        </p:txBody>
      </p:sp>
      <p:pic>
        <p:nvPicPr>
          <p:cNvPr id="3" name="Рисунок 2" descr="https://sozvezdie.edu54.ru/wp-content/uploads/2020/10/Vserossijskij-konkurs-sochinenij-768x713.jpg"/>
          <p:cNvPicPr/>
          <p:nvPr/>
        </p:nvPicPr>
        <p:blipFill>
          <a:blip r:embed="rId2" cstate="print"/>
          <a:srcRect/>
          <a:stretch>
            <a:fillRect/>
          </a:stretch>
        </p:blipFill>
        <p:spPr bwMode="auto">
          <a:xfrm>
            <a:off x="7858148" y="0"/>
            <a:ext cx="1143008" cy="1142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428596" y="142852"/>
            <a:ext cx="8501122" cy="1143008"/>
          </a:xfrm>
        </p:spPr>
        <p:txBody>
          <a:bodyPr>
            <a:noAutofit/>
          </a:bodyPr>
          <a:lstStyle/>
          <a:p>
            <a:pPr algn="ctr"/>
            <a:r>
              <a:rPr lang="kk-KZ" sz="4000" dirty="0" smtClean="0">
                <a:solidFill>
                  <a:srgbClr val="990000"/>
                </a:solidFill>
                <a:latin typeface="Times New Roman" pitchFamily="18" charset="0"/>
                <a:cs typeface="Times New Roman" pitchFamily="18" charset="0"/>
              </a:rPr>
              <a:t>Ыбырай Алтынсариннің әңгімелерінің тәрбиелік мәнін ашу</a:t>
            </a:r>
            <a:endParaRPr lang="ru-RU" sz="4000" dirty="0">
              <a:solidFill>
                <a:srgbClr val="990000"/>
              </a:solidFill>
              <a:latin typeface="Times New Roman" pitchFamily="18" charset="0"/>
              <a:cs typeface="Times New Roman" pitchFamily="18" charset="0"/>
            </a:endParaRPr>
          </a:p>
        </p:txBody>
      </p:sp>
      <p:pic>
        <p:nvPicPr>
          <p:cNvPr id="6" name="Рисунок 5" descr="https://for-teacher.ru/edu/data/img/pic-023f801zbm-007.jpg"/>
          <p:cNvPicPr/>
          <p:nvPr/>
        </p:nvPicPr>
        <p:blipFill>
          <a:blip r:embed="rId2"/>
          <a:srcRect/>
          <a:stretch>
            <a:fillRect/>
          </a:stretch>
        </p:blipFill>
        <p:spPr bwMode="auto">
          <a:xfrm>
            <a:off x="214282" y="2214554"/>
            <a:ext cx="2714644" cy="2214578"/>
          </a:xfrm>
          <a:prstGeom prst="rect">
            <a:avLst/>
          </a:prstGeom>
          <a:solidFill>
            <a:srgbClr val="FFFFFF">
              <a:shade val="85000"/>
            </a:srgbClr>
          </a:solidFill>
          <a:ln w="88900" cap="sq">
            <a:solidFill>
              <a:schemeClr val="bg1">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https://fsd.multiurok.ru/html/2018/02/16/s_5a86ad523add2/833928_2.jpeg"/>
          <p:cNvPicPr/>
          <p:nvPr/>
        </p:nvPicPr>
        <p:blipFill>
          <a:blip r:embed="rId3"/>
          <a:srcRect/>
          <a:stretch>
            <a:fillRect/>
          </a:stretch>
        </p:blipFill>
        <p:spPr bwMode="auto">
          <a:xfrm>
            <a:off x="3143240" y="1571612"/>
            <a:ext cx="2786082" cy="2143140"/>
          </a:xfrm>
          <a:prstGeom prst="rect">
            <a:avLst/>
          </a:prstGeom>
          <a:solidFill>
            <a:srgbClr val="FFFFFF">
              <a:shade val="85000"/>
            </a:srgbClr>
          </a:solidFill>
          <a:ln w="88900" cap="sq">
            <a:solidFill>
              <a:schemeClr val="bg1">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https://fs00.infourok.ru/images/doc/126/147738/img12.jpg"/>
          <p:cNvPicPr/>
          <p:nvPr/>
        </p:nvPicPr>
        <p:blipFill>
          <a:blip r:embed="rId4" cstate="print"/>
          <a:srcRect/>
          <a:stretch>
            <a:fillRect/>
          </a:stretch>
        </p:blipFill>
        <p:spPr bwMode="auto">
          <a:xfrm>
            <a:off x="6072198" y="2214554"/>
            <a:ext cx="2928958" cy="2286016"/>
          </a:xfrm>
          <a:prstGeom prst="rect">
            <a:avLst/>
          </a:prstGeom>
          <a:noFill/>
          <a:ln w="9525">
            <a:solidFill>
              <a:schemeClr val="bg1">
                <a:lumMod val="75000"/>
              </a:schemeClr>
            </a:solidFill>
            <a:miter lim="800000"/>
            <a:headEnd/>
            <a:tailEnd/>
          </a:ln>
        </p:spPr>
      </p:pic>
      <p:sp>
        <p:nvSpPr>
          <p:cNvPr id="10" name="Выноска со стрелкой вверх 9"/>
          <p:cNvSpPr/>
          <p:nvPr/>
        </p:nvSpPr>
        <p:spPr>
          <a:xfrm>
            <a:off x="214282" y="4500570"/>
            <a:ext cx="2857488" cy="1500198"/>
          </a:xfrm>
          <a:prstGeom prst="upArrowCallout">
            <a:avLst>
              <a:gd name="adj1" fmla="val 43656"/>
              <a:gd name="adj2" fmla="val 67494"/>
              <a:gd name="adj3" fmla="val 26036"/>
              <a:gd name="adj4" fmla="val 57129"/>
            </a:avLst>
          </a:prstGeom>
          <a:solidFill>
            <a:schemeClr val="accent4">
              <a:lumMod val="20000"/>
              <a:lumOff val="80000"/>
              <a:alpha val="8600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r>
              <a:rPr lang="kk-KZ" sz="2000" b="1" dirty="0" smtClean="0">
                <a:solidFill>
                  <a:srgbClr val="990000"/>
                </a:solidFill>
                <a:latin typeface="Times New Roman" pitchFamily="18" charset="0"/>
                <a:cs typeface="Times New Roman" pitchFamily="18" charset="0"/>
              </a:rPr>
              <a:t>БАҚША АҒАШТАРЫ</a:t>
            </a:r>
            <a:endParaRPr lang="ru-RU" sz="2000" b="1" dirty="0">
              <a:solidFill>
                <a:srgbClr val="990000"/>
              </a:solidFill>
              <a:latin typeface="Times New Roman" pitchFamily="18" charset="0"/>
              <a:cs typeface="Times New Roman" pitchFamily="18" charset="0"/>
            </a:endParaRPr>
          </a:p>
        </p:txBody>
      </p:sp>
      <p:sp>
        <p:nvSpPr>
          <p:cNvPr id="11" name="Выноска со стрелкой вверх 10"/>
          <p:cNvSpPr/>
          <p:nvPr/>
        </p:nvSpPr>
        <p:spPr>
          <a:xfrm>
            <a:off x="3143240" y="3786190"/>
            <a:ext cx="2857520" cy="1500198"/>
          </a:xfrm>
          <a:prstGeom prst="upArrowCallout">
            <a:avLst>
              <a:gd name="adj1" fmla="val 43656"/>
              <a:gd name="adj2" fmla="val 67494"/>
              <a:gd name="adj3" fmla="val 26036"/>
              <a:gd name="adj4" fmla="val 57129"/>
            </a:avLst>
          </a:prstGeom>
          <a:solidFill>
            <a:schemeClr val="accent4">
              <a:lumMod val="20000"/>
              <a:lumOff val="8000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r>
              <a:rPr lang="kk-KZ" sz="2000" b="1" dirty="0" smtClean="0">
                <a:solidFill>
                  <a:srgbClr val="990000"/>
                </a:solidFill>
                <a:latin typeface="Times New Roman" pitchFamily="18" charset="0"/>
                <a:cs typeface="Times New Roman" pitchFamily="18" charset="0"/>
              </a:rPr>
              <a:t>АТЫМТАЙ ЖОМАРТ</a:t>
            </a:r>
            <a:endParaRPr lang="ru-RU" sz="2000" b="1" dirty="0">
              <a:solidFill>
                <a:srgbClr val="990000"/>
              </a:solidFill>
              <a:latin typeface="Times New Roman" pitchFamily="18" charset="0"/>
              <a:cs typeface="Times New Roman" pitchFamily="18" charset="0"/>
            </a:endParaRPr>
          </a:p>
        </p:txBody>
      </p:sp>
      <p:sp>
        <p:nvSpPr>
          <p:cNvPr id="12" name="Выноска со стрелкой вверх 11"/>
          <p:cNvSpPr/>
          <p:nvPr/>
        </p:nvSpPr>
        <p:spPr>
          <a:xfrm>
            <a:off x="6072198" y="4500570"/>
            <a:ext cx="2928958" cy="1500198"/>
          </a:xfrm>
          <a:prstGeom prst="upArrowCallout">
            <a:avLst>
              <a:gd name="adj1" fmla="val 43656"/>
              <a:gd name="adj2" fmla="val 67494"/>
              <a:gd name="adj3" fmla="val 26036"/>
              <a:gd name="adj4" fmla="val 57129"/>
            </a:avLst>
          </a:prstGeom>
          <a:solidFill>
            <a:schemeClr val="accent4">
              <a:lumMod val="20000"/>
              <a:lumOff val="8000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r>
              <a:rPr lang="kk-KZ" sz="2000" b="1" dirty="0" smtClean="0">
                <a:solidFill>
                  <a:srgbClr val="990000"/>
                </a:solidFill>
                <a:latin typeface="Times New Roman" pitchFamily="18" charset="0"/>
                <a:cs typeface="Times New Roman" pitchFamily="18" charset="0"/>
              </a:rPr>
              <a:t>ӘКЕ МЕН БАЛА</a:t>
            </a:r>
            <a:endParaRPr lang="ru-RU" sz="2000" b="1" dirty="0">
              <a:solidFill>
                <a:srgbClr val="990000"/>
              </a:solidFill>
              <a:latin typeface="Times New Roman" pitchFamily="18" charset="0"/>
              <a:cs typeface="Times New Roman" pitchFamily="18" charset="0"/>
            </a:endParaRPr>
          </a:p>
        </p:txBody>
      </p:sp>
      <p:pic>
        <p:nvPicPr>
          <p:cNvPr id="13" name="Рисунок 12" descr="https://sozvezdie.edu54.ru/wp-content/uploads/2020/10/Vserossijskij-konkurs-sochinenij-768x713.jpg"/>
          <p:cNvPicPr/>
          <p:nvPr/>
        </p:nvPicPr>
        <p:blipFill>
          <a:blip r:embed="rId5" cstate="print"/>
          <a:srcRect/>
          <a:stretch>
            <a:fillRect/>
          </a:stretch>
        </p:blipFill>
        <p:spPr bwMode="auto">
          <a:xfrm>
            <a:off x="3714744" y="5357826"/>
            <a:ext cx="1500198" cy="1142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Выноска со стрелкой вправо 5"/>
          <p:cNvSpPr/>
          <p:nvPr/>
        </p:nvSpPr>
        <p:spPr>
          <a:xfrm>
            <a:off x="714348" y="214290"/>
            <a:ext cx="3214710" cy="2071702"/>
          </a:xfrm>
          <a:prstGeom prst="rightArrowCallout">
            <a:avLst>
              <a:gd name="adj1" fmla="val 42656"/>
              <a:gd name="adj2" fmla="val 33827"/>
              <a:gd name="adj3" fmla="val 25000"/>
              <a:gd name="adj4" fmla="val 64239"/>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 ТОП</a:t>
            </a:r>
            <a:endParaRPr lang="ru-RU" sz="3600" b="1" dirty="0">
              <a:solidFill>
                <a:srgbClr val="660033"/>
              </a:solidFill>
              <a:latin typeface="Times New Roman" pitchFamily="18" charset="0"/>
              <a:cs typeface="Times New Roman" pitchFamily="18" charset="0"/>
            </a:endParaRPr>
          </a:p>
        </p:txBody>
      </p:sp>
      <p:sp>
        <p:nvSpPr>
          <p:cNvPr id="8" name="Выноска со стрелкой вправо 7"/>
          <p:cNvSpPr/>
          <p:nvPr/>
        </p:nvSpPr>
        <p:spPr>
          <a:xfrm>
            <a:off x="714348" y="4643446"/>
            <a:ext cx="3357586" cy="2000264"/>
          </a:xfrm>
          <a:prstGeom prst="rightArrowCallout">
            <a:avLst>
              <a:gd name="adj1" fmla="val 42996"/>
              <a:gd name="adj2" fmla="val 34845"/>
              <a:gd name="adj3" fmla="val 25000"/>
              <a:gd name="adj4" fmla="val 62188"/>
            </a:avLst>
          </a:prstGeom>
          <a:solidFill>
            <a:schemeClr val="accent1">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ІІІ ТОП</a:t>
            </a:r>
            <a:endParaRPr lang="ru-RU" sz="3600" b="1" dirty="0">
              <a:solidFill>
                <a:srgbClr val="660033"/>
              </a:solidFill>
              <a:latin typeface="Times New Roman" pitchFamily="18" charset="0"/>
              <a:cs typeface="Times New Roman" pitchFamily="18" charset="0"/>
            </a:endParaRPr>
          </a:p>
        </p:txBody>
      </p:sp>
      <p:sp>
        <p:nvSpPr>
          <p:cNvPr id="11" name="Блок-схема: перфолента 10"/>
          <p:cNvSpPr/>
          <p:nvPr/>
        </p:nvSpPr>
        <p:spPr>
          <a:xfrm>
            <a:off x="4214810" y="142852"/>
            <a:ext cx="4572032" cy="2143140"/>
          </a:xfrm>
          <a:prstGeom prst="flowChartPunchedTape">
            <a:avLst/>
          </a:prstGeom>
          <a:solidFill>
            <a:srgbClr val="FFFF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200" dirty="0" smtClean="0"/>
              <a:t>«</a:t>
            </a:r>
            <a:r>
              <a:rPr lang="kk-KZ" sz="4000" b="1" dirty="0" smtClean="0">
                <a:solidFill>
                  <a:srgbClr val="800000"/>
                </a:solidFill>
                <a:latin typeface="Times New Roman" pitchFamily="18" charset="0"/>
                <a:cs typeface="Times New Roman" pitchFamily="18" charset="0"/>
              </a:rPr>
              <a:t>ПОПС» формуласы </a:t>
            </a:r>
            <a:endParaRPr lang="ru-RU" sz="4000" b="1" dirty="0">
              <a:solidFill>
                <a:srgbClr val="800000"/>
              </a:solidFill>
              <a:latin typeface="Times New Roman" pitchFamily="18" charset="0"/>
              <a:cs typeface="Times New Roman" pitchFamily="18" charset="0"/>
            </a:endParaRPr>
          </a:p>
        </p:txBody>
      </p:sp>
      <p:sp>
        <p:nvSpPr>
          <p:cNvPr id="12" name="Блок-схема: перфолента 11"/>
          <p:cNvSpPr/>
          <p:nvPr/>
        </p:nvSpPr>
        <p:spPr>
          <a:xfrm>
            <a:off x="928662" y="2357430"/>
            <a:ext cx="4429156" cy="2143140"/>
          </a:xfrm>
          <a:prstGeom prst="flowChartPunchedTape">
            <a:avLst/>
          </a:prstGeom>
          <a:solidFill>
            <a:srgbClr val="FFFF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4000" b="1" dirty="0" smtClean="0">
                <a:solidFill>
                  <a:srgbClr val="800000"/>
                </a:solidFill>
                <a:latin typeface="Times New Roman" pitchFamily="18" charset="0"/>
                <a:cs typeface="Times New Roman" pitchFamily="18" charset="0"/>
              </a:rPr>
              <a:t>«Екі жақты күнделік»</a:t>
            </a:r>
            <a:endParaRPr lang="ru-RU" sz="4000" b="1" dirty="0">
              <a:solidFill>
                <a:srgbClr val="800000"/>
              </a:solidFill>
              <a:latin typeface="Times New Roman" pitchFamily="18" charset="0"/>
              <a:cs typeface="Times New Roman" pitchFamily="18" charset="0"/>
            </a:endParaRPr>
          </a:p>
        </p:txBody>
      </p:sp>
      <p:sp>
        <p:nvSpPr>
          <p:cNvPr id="13" name="Блок-схема: перфолента 12"/>
          <p:cNvSpPr/>
          <p:nvPr/>
        </p:nvSpPr>
        <p:spPr>
          <a:xfrm>
            <a:off x="4286248" y="4500570"/>
            <a:ext cx="4572032" cy="2143140"/>
          </a:xfrm>
          <a:prstGeom prst="flowChartPunchedTape">
            <a:avLst/>
          </a:prstGeom>
          <a:solidFill>
            <a:srgbClr val="FFFF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4200" dirty="0" smtClean="0"/>
              <a:t>. </a:t>
            </a:r>
            <a:r>
              <a:rPr lang="kk-KZ" sz="4200" b="1" dirty="0" smtClean="0">
                <a:solidFill>
                  <a:srgbClr val="800000"/>
                </a:solidFill>
                <a:latin typeface="Times New Roman" pitchFamily="18" charset="0"/>
                <a:cs typeface="Times New Roman" pitchFamily="18" charset="0"/>
              </a:rPr>
              <a:t>«Кейіпкер»</a:t>
            </a:r>
            <a:endParaRPr lang="ru-RU" sz="4200" b="1" dirty="0">
              <a:solidFill>
                <a:srgbClr val="800000"/>
              </a:solidFill>
              <a:latin typeface="Times New Roman" pitchFamily="18" charset="0"/>
              <a:cs typeface="Times New Roman" pitchFamily="18" charset="0"/>
            </a:endParaRPr>
          </a:p>
        </p:txBody>
      </p:sp>
      <p:sp>
        <p:nvSpPr>
          <p:cNvPr id="14" name="Выноска со стрелкой влево 13"/>
          <p:cNvSpPr/>
          <p:nvPr/>
        </p:nvSpPr>
        <p:spPr>
          <a:xfrm>
            <a:off x="5572132" y="2285992"/>
            <a:ext cx="3214710" cy="2000264"/>
          </a:xfrm>
          <a:prstGeom prst="leftArrowCallout">
            <a:avLst>
              <a:gd name="adj1" fmla="val 47818"/>
              <a:gd name="adj2" fmla="val 33440"/>
              <a:gd name="adj3" fmla="val 25000"/>
              <a:gd name="adj4" fmla="val 66158"/>
            </a:avLst>
          </a:prstGeom>
          <a:solidFill>
            <a:schemeClr val="accent1">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ІІ ТОП</a:t>
            </a:r>
            <a:endParaRPr lang="ru-RU" sz="3600" b="1" dirty="0">
              <a:solidFill>
                <a:srgbClr val="660033"/>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Выноска со стрелкой вниз 5"/>
          <p:cNvSpPr/>
          <p:nvPr/>
        </p:nvSpPr>
        <p:spPr>
          <a:xfrm>
            <a:off x="571472" y="142852"/>
            <a:ext cx="8429684" cy="1428760"/>
          </a:xfrm>
          <a:prstGeom prst="downArrowCallout">
            <a:avLst>
              <a:gd name="adj1" fmla="val 91953"/>
              <a:gd name="adj2" fmla="val 69307"/>
              <a:gd name="adj3" fmla="val 25000"/>
              <a:gd name="adj4" fmla="val 54146"/>
            </a:avLst>
          </a:prstGeom>
          <a:solidFill>
            <a:schemeClr val="accent1">
              <a:lumMod val="20000"/>
              <a:lumOff val="80000"/>
              <a:alpha val="9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ln w="10541" cmpd="sng">
                  <a:solidFill>
                    <a:srgbClr val="660066"/>
                  </a:solidFill>
                  <a:prstDash val="solid"/>
                </a:ln>
                <a:solidFill>
                  <a:srgbClr val="990000"/>
                </a:solidFill>
                <a:latin typeface="Times New Roman" pitchFamily="18" charset="0"/>
                <a:cs typeface="Times New Roman" pitchFamily="18" charset="0"/>
              </a:rPr>
              <a:t>МӘТІНМЕН ЖҰМЫС</a:t>
            </a:r>
            <a:endParaRPr lang="ru-RU" sz="3600" b="1" dirty="0">
              <a:ln w="10541" cmpd="sng">
                <a:solidFill>
                  <a:srgbClr val="660066"/>
                </a:solidFill>
                <a:prstDash val="solid"/>
              </a:ln>
              <a:solidFill>
                <a:srgbClr val="990000"/>
              </a:solidFill>
              <a:latin typeface="Times New Roman" pitchFamily="18" charset="0"/>
              <a:cs typeface="Times New Roman" pitchFamily="18" charset="0"/>
            </a:endParaRPr>
          </a:p>
        </p:txBody>
      </p:sp>
      <p:sp>
        <p:nvSpPr>
          <p:cNvPr id="7" name="Выноска со стрелкой вправо 6"/>
          <p:cNvSpPr/>
          <p:nvPr/>
        </p:nvSpPr>
        <p:spPr>
          <a:xfrm>
            <a:off x="357158" y="1142984"/>
            <a:ext cx="2343160" cy="1771656"/>
          </a:xfrm>
          <a:prstGeom prst="rightArrowCallout">
            <a:avLst>
              <a:gd name="adj1" fmla="val 42469"/>
              <a:gd name="adj2" fmla="val 38499"/>
              <a:gd name="adj3" fmla="val 25000"/>
              <a:gd name="adj4" fmla="val 64977"/>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 ТОП</a:t>
            </a:r>
            <a:endParaRPr lang="ru-RU" sz="3600" b="1" dirty="0">
              <a:solidFill>
                <a:srgbClr val="660033"/>
              </a:solidFill>
              <a:latin typeface="Times New Roman" pitchFamily="18" charset="0"/>
              <a:cs typeface="Times New Roman" pitchFamily="18" charset="0"/>
            </a:endParaRPr>
          </a:p>
        </p:txBody>
      </p:sp>
      <p:sp>
        <p:nvSpPr>
          <p:cNvPr id="8" name="Прямоугольник с двумя вырезанными противолежащими углами 7"/>
          <p:cNvSpPr/>
          <p:nvPr/>
        </p:nvSpPr>
        <p:spPr>
          <a:xfrm>
            <a:off x="2786050" y="1643050"/>
            <a:ext cx="6143668" cy="1214446"/>
          </a:xfrm>
          <a:prstGeom prst="snip2DiagRect">
            <a:avLst>
              <a:gd name="adj1" fmla="val 0"/>
              <a:gd name="adj2" fmla="val 50000"/>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97" name="Rectangle 1"/>
          <p:cNvSpPr>
            <a:spLocks noChangeArrowheads="1"/>
          </p:cNvSpPr>
          <p:nvPr/>
        </p:nvSpPr>
        <p:spPr bwMode="auto">
          <a:xfrm>
            <a:off x="2786050" y="1714488"/>
            <a:ext cx="607223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а) мәтінді бөліктерге бөлу;</a:t>
            </a:r>
            <a:endParaRPr kumimoji="0" lang="ru-RU" sz="2800" b="1" i="0" u="none" strike="noStrike" cap="none" normalizeH="0" baseline="0" dirty="0" smtClean="0">
              <a:ln>
                <a:noFill/>
              </a:ln>
              <a:solidFill>
                <a:srgbClr val="660033"/>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kk-KZ" sz="28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ә) әр бөлікке атау беру;</a:t>
            </a:r>
            <a:endParaRPr kumimoji="0" lang="kk-KZ" sz="2800" b="1" i="0" u="none" strike="noStrike" cap="none" normalizeH="0" baseline="0" dirty="0" smtClean="0">
              <a:ln>
                <a:noFill/>
              </a:ln>
              <a:solidFill>
                <a:srgbClr val="660033"/>
              </a:solidFill>
              <a:effectLst/>
              <a:latin typeface="Times New Roman" pitchFamily="18" charset="0"/>
              <a:cs typeface="Times New Roman" pitchFamily="18" charset="0"/>
            </a:endParaRPr>
          </a:p>
        </p:txBody>
      </p:sp>
      <p:sp>
        <p:nvSpPr>
          <p:cNvPr id="10" name="Выноска со стрелкой вправо 9"/>
          <p:cNvSpPr/>
          <p:nvPr/>
        </p:nvSpPr>
        <p:spPr>
          <a:xfrm>
            <a:off x="285720" y="4857760"/>
            <a:ext cx="2414598" cy="1771656"/>
          </a:xfrm>
          <a:prstGeom prst="rightArrowCallout">
            <a:avLst>
              <a:gd name="adj1" fmla="val 42469"/>
              <a:gd name="adj2" fmla="val 38499"/>
              <a:gd name="adj3" fmla="val 25000"/>
              <a:gd name="adj4" fmla="val 64977"/>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ІІІ ТОП</a:t>
            </a:r>
            <a:endParaRPr lang="ru-RU" sz="3600" b="1" dirty="0">
              <a:solidFill>
                <a:srgbClr val="660033"/>
              </a:solidFill>
              <a:latin typeface="Times New Roman" pitchFamily="18" charset="0"/>
              <a:cs typeface="Times New Roman" pitchFamily="18" charset="0"/>
            </a:endParaRPr>
          </a:p>
        </p:txBody>
      </p:sp>
      <p:sp>
        <p:nvSpPr>
          <p:cNvPr id="11" name="Прямоугольник с двумя вырезанными противолежащими углами 10"/>
          <p:cNvSpPr/>
          <p:nvPr/>
        </p:nvSpPr>
        <p:spPr>
          <a:xfrm>
            <a:off x="2786050" y="5072074"/>
            <a:ext cx="6143668" cy="1643074"/>
          </a:xfrm>
          <a:prstGeom prst="snip2DiagRect">
            <a:avLst>
              <a:gd name="adj1" fmla="val 0"/>
              <a:gd name="adj2" fmla="val 50000"/>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98" name="Rectangle 2"/>
          <p:cNvSpPr>
            <a:spLocks noChangeArrowheads="1"/>
          </p:cNvSpPr>
          <p:nvPr/>
        </p:nvSpPr>
        <p:spPr bwMode="auto">
          <a:xfrm>
            <a:off x="2643174" y="5000636"/>
            <a:ext cx="650082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а) мәтіндегі негізгі ойын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білдіретін сөйлемдерді анықтау;</a:t>
            </a:r>
            <a:endParaRPr kumimoji="0" lang="ru-RU" sz="2400" b="1" i="0" u="none" strike="noStrike" cap="none" normalizeH="0" baseline="0" dirty="0" smtClean="0">
              <a:ln>
                <a:noFill/>
              </a:ln>
              <a:solidFill>
                <a:srgbClr val="660033"/>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kk-KZ" sz="24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ә) кейіпкерді сипаттайтын сөз, </a:t>
            </a:r>
          </a:p>
          <a:p>
            <a:pPr marL="0" marR="0" lvl="0" indent="0" algn="ctr" defTabSz="914400" rtl="0" eaLnBrk="0" fontAlgn="base" latinLnBrk="0" hangingPunct="0">
              <a:lnSpc>
                <a:spcPct val="100000"/>
              </a:lnSpc>
              <a:spcBef>
                <a:spcPct val="0"/>
              </a:spcBef>
              <a:spcAft>
                <a:spcPct val="0"/>
              </a:spcAft>
              <a:buClrTx/>
              <a:buSzTx/>
              <a:buFontTx/>
              <a:buNone/>
              <a:tabLst/>
            </a:pPr>
            <a:r>
              <a:rPr kumimoji="0" lang="kk-KZ" sz="24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сөз тіркесін</a:t>
            </a:r>
            <a:r>
              <a:rPr kumimoji="0" lang="kk-KZ" sz="2400" b="1" i="0" u="none" strike="noStrike" cap="none" normalizeH="0" dirty="0" smtClean="0">
                <a:ln>
                  <a:noFill/>
                </a:ln>
                <a:solidFill>
                  <a:srgbClr val="660033"/>
                </a:solidFill>
                <a:effectLst/>
                <a:latin typeface="Times New Roman" pitchFamily="18" charset="0"/>
                <a:ea typeface="Times New Roman" pitchFamily="18" charset="0"/>
                <a:cs typeface="Times New Roman" pitchFamily="18" charset="0"/>
              </a:rPr>
              <a:t> </a:t>
            </a:r>
            <a:r>
              <a:rPr kumimoji="0" lang="kk-KZ" sz="24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жазу;</a:t>
            </a:r>
            <a:endParaRPr kumimoji="0" lang="kk-KZ" sz="2400" b="1" i="0" u="none" strike="noStrike" cap="none" normalizeH="0" baseline="0" dirty="0" smtClean="0">
              <a:ln>
                <a:noFill/>
              </a:ln>
              <a:solidFill>
                <a:srgbClr val="660033"/>
              </a:solidFill>
              <a:effectLst/>
              <a:latin typeface="Times New Roman" pitchFamily="18" charset="0"/>
              <a:cs typeface="Times New Roman" pitchFamily="18" charset="0"/>
            </a:endParaRPr>
          </a:p>
        </p:txBody>
      </p:sp>
      <p:sp>
        <p:nvSpPr>
          <p:cNvPr id="15" name="Прямоугольник с двумя вырезанными противолежащими углами 14"/>
          <p:cNvSpPr/>
          <p:nvPr/>
        </p:nvSpPr>
        <p:spPr>
          <a:xfrm>
            <a:off x="2928926" y="3000372"/>
            <a:ext cx="6000792" cy="1857388"/>
          </a:xfrm>
          <a:prstGeom prst="snip2DiagRect">
            <a:avLst>
              <a:gd name="adj1" fmla="val 0"/>
              <a:gd name="adj2" fmla="val 50000"/>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99" name="Rectangle 3"/>
          <p:cNvSpPr>
            <a:spLocks noChangeArrowheads="1"/>
          </p:cNvSpPr>
          <p:nvPr/>
        </p:nvSpPr>
        <p:spPr bwMode="auto">
          <a:xfrm>
            <a:off x="2714612" y="3000372"/>
            <a:ext cx="607223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а) мәтіндегі тірек сөздерді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тауып жазу;</a:t>
            </a:r>
          </a:p>
          <a:p>
            <a:pPr marL="0" marR="0" lvl="0" indent="0" algn="ctr" defTabSz="914400" rtl="0" eaLnBrk="0" fontAlgn="base" latinLnBrk="0" hangingPunct="0">
              <a:lnSpc>
                <a:spcPct val="100000"/>
              </a:lnSpc>
              <a:spcBef>
                <a:spcPct val="0"/>
              </a:spcBef>
              <a:spcAft>
                <a:spcPct val="0"/>
              </a:spcAft>
              <a:buClrTx/>
              <a:buSzTx/>
              <a:buFontTx/>
              <a:buNone/>
              <a:tabLst/>
            </a:pPr>
            <a:r>
              <a:rPr kumimoji="0" lang="kk-KZ" sz="2800" b="1" i="0" u="none" strike="noStrike" cap="none" normalizeH="0" baseline="0" dirty="0" smtClean="0">
                <a:ln>
                  <a:noFill/>
                </a:ln>
                <a:solidFill>
                  <a:srgbClr val="660033"/>
                </a:solidFill>
                <a:effectLst/>
                <a:latin typeface="Times New Roman" pitchFamily="18" charset="0"/>
                <a:ea typeface="Times New Roman" pitchFamily="18" charset="0"/>
                <a:cs typeface="Times New Roman" pitchFamily="18" charset="0"/>
              </a:rPr>
              <a:t>ә) мәтіндегі оқуға орын алған жерлерді атау;</a:t>
            </a:r>
            <a:r>
              <a:rPr kumimoji="0" lang="ru-RU" sz="2800" b="1" i="0" u="none" strike="noStrike" cap="none" normalizeH="0" baseline="0" dirty="0" smtClean="0">
                <a:ln>
                  <a:noFill/>
                </a:ln>
                <a:solidFill>
                  <a:srgbClr val="660033"/>
                </a:solidFill>
                <a:effectLst/>
                <a:latin typeface="Times New Roman" pitchFamily="18" charset="0"/>
                <a:cs typeface="Times New Roman" pitchFamily="18" charset="0"/>
              </a:rPr>
              <a:t> </a:t>
            </a:r>
          </a:p>
        </p:txBody>
      </p:sp>
      <p:sp>
        <p:nvSpPr>
          <p:cNvPr id="17" name="Выноска со стрелкой вправо 16"/>
          <p:cNvSpPr/>
          <p:nvPr/>
        </p:nvSpPr>
        <p:spPr>
          <a:xfrm>
            <a:off x="357158" y="3000372"/>
            <a:ext cx="2343160" cy="1771656"/>
          </a:xfrm>
          <a:prstGeom prst="rightArrowCallout">
            <a:avLst>
              <a:gd name="adj1" fmla="val 42469"/>
              <a:gd name="adj2" fmla="val 38499"/>
              <a:gd name="adj3" fmla="val 25000"/>
              <a:gd name="adj4" fmla="val 64977"/>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660033"/>
                </a:solidFill>
                <a:latin typeface="Times New Roman" pitchFamily="18" charset="0"/>
                <a:cs typeface="Times New Roman" pitchFamily="18" charset="0"/>
              </a:rPr>
              <a:t>ІІ ТОП</a:t>
            </a:r>
            <a:endParaRPr lang="ru-RU" sz="3600" b="1" dirty="0">
              <a:solidFill>
                <a:srgbClr val="660033"/>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1857357" y="2500306"/>
          <a:ext cx="6858046" cy="3357586"/>
        </p:xfrm>
        <a:graphic>
          <a:graphicData uri="http://schemas.openxmlformats.org/drawingml/2006/table">
            <a:tbl>
              <a:tblPr/>
              <a:tblGrid>
                <a:gridCol w="2139699"/>
                <a:gridCol w="2248859"/>
                <a:gridCol w="2469488"/>
              </a:tblGrid>
              <a:tr h="1805605">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981">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indent="-1905" algn="ctr">
                        <a:lnSpc>
                          <a:spcPct val="115000"/>
                        </a:lnSpc>
                        <a:spcAft>
                          <a:spcPts val="0"/>
                        </a:spcAft>
                      </a:pPr>
                      <a:endParaRPr lang="kk-KZ" sz="14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8678" name="Рисунок 4" descr="https://s0.drugiegoroda.ru/7/728/72800-P1010234-1024x768.jpg"/>
          <p:cNvPicPr>
            <a:picLocks noChangeAspect="1" noChangeArrowheads="1"/>
          </p:cNvPicPr>
          <p:nvPr/>
        </p:nvPicPr>
        <p:blipFill>
          <a:blip r:embed="rId2"/>
          <a:srcRect/>
          <a:stretch>
            <a:fillRect/>
          </a:stretch>
        </p:blipFill>
        <p:spPr bwMode="auto">
          <a:xfrm>
            <a:off x="1857356" y="2500306"/>
            <a:ext cx="2143140" cy="1785950"/>
          </a:xfrm>
          <a:prstGeom prst="rect">
            <a:avLst/>
          </a:prstGeom>
          <a:noFill/>
        </p:spPr>
      </p:pic>
      <p:pic>
        <p:nvPicPr>
          <p:cNvPr id="28677" name="Рисунок 16" descr="https://im0-tub-ru.yandex.net/i?id=7402b83d0b28b42b0b33e45567c911f7&amp;n=33&amp;w=260&amp;h=150"/>
          <p:cNvPicPr>
            <a:picLocks noChangeAspect="1" noChangeArrowheads="1"/>
          </p:cNvPicPr>
          <p:nvPr/>
        </p:nvPicPr>
        <p:blipFill>
          <a:blip r:embed="rId3"/>
          <a:srcRect/>
          <a:stretch>
            <a:fillRect/>
          </a:stretch>
        </p:blipFill>
        <p:spPr bwMode="auto">
          <a:xfrm>
            <a:off x="4000496" y="2500306"/>
            <a:ext cx="2357454" cy="1785950"/>
          </a:xfrm>
          <a:prstGeom prst="rect">
            <a:avLst/>
          </a:prstGeom>
          <a:noFill/>
        </p:spPr>
      </p:pic>
      <p:pic>
        <p:nvPicPr>
          <p:cNvPr id="28676" name="Рисунок 13" descr="https://i.pinimg.com/736x/80/be/2e/80be2e470186f38bf3aa17f60535af14.jpg"/>
          <p:cNvPicPr>
            <a:picLocks noChangeAspect="1" noChangeArrowheads="1"/>
          </p:cNvPicPr>
          <p:nvPr/>
        </p:nvPicPr>
        <p:blipFill>
          <a:blip r:embed="rId4"/>
          <a:srcRect/>
          <a:stretch>
            <a:fillRect/>
          </a:stretch>
        </p:blipFill>
        <p:spPr bwMode="auto">
          <a:xfrm>
            <a:off x="6429388" y="2500306"/>
            <a:ext cx="2286016" cy="1785950"/>
          </a:xfrm>
          <a:prstGeom prst="rect">
            <a:avLst/>
          </a:prstGeom>
          <a:noFill/>
        </p:spPr>
      </p:pic>
      <p:sp>
        <p:nvSpPr>
          <p:cNvPr id="28674" name="AutoShape 2"/>
          <p:cNvSpPr>
            <a:spLocks noChangeArrowheads="1"/>
          </p:cNvSpPr>
          <p:nvPr/>
        </p:nvSpPr>
        <p:spPr bwMode="auto">
          <a:xfrm>
            <a:off x="2143108" y="4643446"/>
            <a:ext cx="1643074" cy="642942"/>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4" name="Выноска со стрелкой вниз 13"/>
          <p:cNvSpPr/>
          <p:nvPr/>
        </p:nvSpPr>
        <p:spPr>
          <a:xfrm>
            <a:off x="1785918" y="285728"/>
            <a:ext cx="7143800" cy="1857388"/>
          </a:xfrm>
          <a:prstGeom prst="downArrowCallout">
            <a:avLst>
              <a:gd name="adj1" fmla="val 88348"/>
              <a:gd name="adj2" fmla="val 102569"/>
              <a:gd name="adj3" fmla="val 37624"/>
              <a:gd name="adj4" fmla="val 49286"/>
            </a:avLst>
          </a:prstGeom>
          <a:solidFill>
            <a:schemeClr val="accent2">
              <a:lumMod val="60000"/>
              <a:lumOff val="40000"/>
              <a:alpha val="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4400" b="1" dirty="0" smtClean="0">
                <a:ln w="31550" cmpd="sng">
                  <a:solidFill>
                    <a:srgbClr val="660033"/>
                  </a:solidFill>
                  <a:prstDash val="solid"/>
                </a:ln>
                <a:solidFill>
                  <a:srgbClr val="990000"/>
                </a:solidFill>
                <a:effectLst>
                  <a:outerShdw blurRad="41275" dist="12700" dir="12000000" algn="tl" rotWithShape="0">
                    <a:srgbClr val="000000">
                      <a:alpha val="40000"/>
                    </a:srgbClr>
                  </a:outerShdw>
                </a:effectLst>
                <a:latin typeface="Times New Roman" pitchFamily="18" charset="0"/>
                <a:cs typeface="Times New Roman" pitchFamily="18" charset="0"/>
              </a:rPr>
              <a:t>РЕФЛЕКСИЯ</a:t>
            </a:r>
            <a:endParaRPr lang="ru-RU" sz="4400" b="1" dirty="0">
              <a:ln w="31550" cmpd="sng">
                <a:solidFill>
                  <a:srgbClr val="660033"/>
                </a:solidFill>
                <a:prstDash val="solid"/>
              </a:ln>
              <a:solidFill>
                <a:srgbClr val="990000"/>
              </a:solidFill>
              <a:effectLst>
                <a:outerShdw blurRad="41275" dist="12700" dir="12000000" algn="tl" rotWithShape="0">
                  <a:srgbClr val="000000">
                    <a:alpha val="40000"/>
                  </a:srgbClr>
                </a:outerShdw>
              </a:effectLst>
              <a:latin typeface="Times New Roman" pitchFamily="18" charset="0"/>
              <a:cs typeface="Times New Roman" pitchFamily="18" charset="0"/>
            </a:endParaRPr>
          </a:p>
        </p:txBody>
      </p:sp>
      <p:sp>
        <p:nvSpPr>
          <p:cNvPr id="15" name="AutoShape 2"/>
          <p:cNvSpPr>
            <a:spLocks noChangeArrowheads="1"/>
          </p:cNvSpPr>
          <p:nvPr/>
        </p:nvSpPr>
        <p:spPr bwMode="auto">
          <a:xfrm>
            <a:off x="4357686" y="4714884"/>
            <a:ext cx="1643074" cy="642942"/>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6" name="AutoShape 2"/>
          <p:cNvSpPr>
            <a:spLocks noChangeArrowheads="1"/>
          </p:cNvSpPr>
          <p:nvPr/>
        </p:nvSpPr>
        <p:spPr bwMode="auto">
          <a:xfrm>
            <a:off x="6643702" y="4714884"/>
            <a:ext cx="1643074" cy="642942"/>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571604" y="357166"/>
            <a:ext cx="7215238" cy="6500834"/>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kk-KZ" sz="3600" dirty="0" smtClean="0">
                <a:ln>
                  <a:solidFill>
                    <a:srgbClr val="800000"/>
                  </a:solidFill>
                </a:ln>
                <a:solidFill>
                  <a:srgbClr val="680000"/>
                </a:solidFill>
                <a:latin typeface="Times New Roman" pitchFamily="18" charset="0"/>
                <a:cs typeface="Times New Roman" pitchFamily="18" charset="0"/>
              </a:rPr>
              <a:t>“</a:t>
            </a:r>
            <a:r>
              <a:rPr lang="kk-KZ" sz="3600" dirty="0" smtClean="0">
                <a:ln>
                  <a:solidFill>
                    <a:srgbClr val="800000"/>
                  </a:solidFill>
                </a:ln>
                <a:solidFill>
                  <a:srgbClr val="680000"/>
                </a:solidFill>
                <a:latin typeface="Times New Roman" pitchFamily="18" charset="0"/>
                <a:cs typeface="Times New Roman" pitchFamily="18" charset="0"/>
              </a:rPr>
              <a:t>Ұстаздың </a:t>
            </a:r>
            <a:r>
              <a:rPr lang="kk-KZ" sz="3600" dirty="0" smtClean="0">
                <a:ln>
                  <a:solidFill>
                    <a:srgbClr val="800000"/>
                  </a:solidFill>
                </a:ln>
                <a:solidFill>
                  <a:srgbClr val="680000"/>
                </a:solidFill>
                <a:latin typeface="Times New Roman" pitchFamily="18" charset="0"/>
                <a:cs typeface="Times New Roman" pitchFamily="18" charset="0"/>
              </a:rPr>
              <a:t>биігі ойлана қарасаң, биіктей береді, үңіле қарасаң, тереңдей береді, қол созсаң қарсы алдыңда, айналсаң артыңда </a:t>
            </a:r>
            <a:r>
              <a:rPr lang="kk-KZ" sz="3600" dirty="0" smtClean="0">
                <a:ln>
                  <a:solidFill>
                    <a:srgbClr val="800000"/>
                  </a:solidFill>
                </a:ln>
                <a:solidFill>
                  <a:srgbClr val="680000"/>
                </a:solidFill>
                <a:latin typeface="Times New Roman" pitchFamily="18" charset="0"/>
                <a:cs typeface="Times New Roman" pitchFamily="18" charset="0"/>
              </a:rPr>
              <a:t>тұрғандай”</a:t>
            </a:r>
            <a:endParaRPr lang="kk-KZ" sz="3600" dirty="0" smtClean="0">
              <a:ln>
                <a:solidFill>
                  <a:srgbClr val="800000"/>
                </a:solidFill>
              </a:ln>
              <a:solidFill>
                <a:srgbClr val="680000"/>
              </a:solidFill>
              <a:latin typeface="Times New Roman" pitchFamily="18" charset="0"/>
              <a:cs typeface="Times New Roman" pitchFamily="18" charset="0"/>
            </a:endParaRPr>
          </a:p>
          <a:p>
            <a:pPr algn="r"/>
            <a:r>
              <a:rPr lang="kk-KZ" sz="3600" dirty="0" smtClean="0">
                <a:ln>
                  <a:solidFill>
                    <a:srgbClr val="800000"/>
                  </a:solidFill>
                </a:ln>
                <a:solidFill>
                  <a:srgbClr val="680000"/>
                </a:solidFill>
                <a:latin typeface="Times New Roman" pitchFamily="18" charset="0"/>
                <a:cs typeface="Times New Roman" pitchFamily="18" charset="0"/>
              </a:rPr>
              <a:t>Сократ</a:t>
            </a:r>
          </a:p>
          <a:p>
            <a:pPr algn="ctr"/>
            <a:r>
              <a:rPr lang="kk-KZ" sz="3600" dirty="0" smtClean="0">
                <a:ln>
                  <a:solidFill>
                    <a:srgbClr val="800000"/>
                  </a:solidFill>
                </a:ln>
                <a:solidFill>
                  <a:srgbClr val="680000"/>
                </a:solidFill>
                <a:latin typeface="Times New Roman" pitchFamily="18" charset="0"/>
                <a:cs typeface="Times New Roman" pitchFamily="18" charset="0"/>
              </a:rPr>
              <a:t>Осы биіктіктің шыңынан көрінейік! </a:t>
            </a:r>
          </a:p>
          <a:p>
            <a:pPr algn="ctr"/>
            <a:r>
              <a:rPr lang="kk-KZ" sz="3600" dirty="0" smtClean="0">
                <a:ln>
                  <a:solidFill>
                    <a:srgbClr val="800000"/>
                  </a:solidFill>
                </a:ln>
                <a:solidFill>
                  <a:srgbClr val="680000"/>
                </a:solidFill>
                <a:latin typeface="Times New Roman" pitchFamily="18" charset="0"/>
                <a:cs typeface="Times New Roman" pitchFamily="18" charset="0"/>
              </a:rPr>
              <a:t>Оқушы бізді осындай қалыпта көрсін!</a:t>
            </a:r>
            <a:endParaRPr lang="ru-RU" sz="3600" dirty="0" smtClean="0">
              <a:ln>
                <a:solidFill>
                  <a:srgbClr val="800000"/>
                </a:solidFill>
              </a:ln>
              <a:solidFill>
                <a:srgbClr val="680000"/>
              </a:solidFill>
              <a:latin typeface="Times New Roman" pitchFamily="18" charset="0"/>
              <a:cs typeface="Times New Roman" pitchFamily="18" charset="0"/>
            </a:endParaRPr>
          </a:p>
          <a:p>
            <a:r>
              <a:rPr lang="kk-KZ" sz="3600" dirty="0" smtClean="0">
                <a:ln>
                  <a:solidFill>
                    <a:srgbClr val="800000"/>
                  </a:solidFill>
                </a:ln>
                <a:solidFill>
                  <a:srgbClr val="680000"/>
                </a:solidFill>
                <a:latin typeface="Times New Roman" pitchFamily="18" charset="0"/>
                <a:cs typeface="Times New Roman" pitchFamily="18" charset="0"/>
              </a:rPr>
              <a:t> </a:t>
            </a:r>
            <a:endParaRPr lang="ru-RU" sz="3600" dirty="0">
              <a:ln>
                <a:solidFill>
                  <a:srgbClr val="800000"/>
                </a:solidFill>
              </a:ln>
              <a:solidFill>
                <a:srgbClr val="68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rot="169199">
            <a:off x="500034" y="928670"/>
            <a:ext cx="9072626" cy="4983251"/>
          </a:xfrm>
        </p:spPr>
        <p:txBody>
          <a:bodyPr>
            <a:normAutofit/>
          </a:bodyPr>
          <a:lstStyle/>
          <a:p>
            <a:pPr algn="ctr"/>
            <a:r>
              <a:rPr lang="kk-KZ" sz="5400" dirty="0" smtClean="0">
                <a:ln w="19050">
                  <a:solidFill>
                    <a:srgbClr val="C00000"/>
                  </a:solidFill>
                  <a:prstDash val="solid"/>
                </a:ln>
                <a:solidFill>
                  <a:schemeClr val="accent3"/>
                </a:solidFill>
                <a:effectLst>
                  <a:outerShdw blurRad="50000" dist="50800" dir="7500000" algn="tl">
                    <a:srgbClr val="000000">
                      <a:shade val="5000"/>
                      <a:alpha val="35000"/>
                    </a:srgbClr>
                  </a:outerShdw>
                </a:effectLst>
                <a:latin typeface="Times New Roman" pitchFamily="18" charset="0"/>
                <a:cs typeface="Times New Roman" pitchFamily="18" charset="0"/>
              </a:rPr>
              <a:t>НАЗАРЛАРЫҢЫЗҒА РАХМЕТ!</a:t>
            </a:r>
            <a:endParaRPr lang="ru-RU" sz="5400" dirty="0">
              <a:ln w="19050">
                <a:solidFill>
                  <a:srgbClr val="C00000"/>
                </a:solidFill>
                <a:prstDash val="solid"/>
              </a:ln>
              <a:solidFill>
                <a:schemeClr val="accent3"/>
              </a:solidFill>
              <a:effectLst>
                <a:outerShdw blurRad="50000" dist="50800" dir="7500000" algn="tl">
                  <a:srgbClr val="000000">
                    <a:shade val="5000"/>
                    <a:alpha val="35000"/>
                  </a:srgbClr>
                </a:outerShdw>
              </a:effectLst>
              <a:latin typeface="Times New Roman" pitchFamily="18" charset="0"/>
              <a:cs typeface="Times New Roman" pitchFamily="18" charset="0"/>
            </a:endParaRPr>
          </a:p>
        </p:txBody>
      </p:sp>
      <p:pic>
        <p:nvPicPr>
          <p:cNvPr id="2050" name="Picture 2" descr="https://yt3.ggpht.com/a/AATXAJxVSIOxvhDbXs2neWlB85MkHCdxiS78LuiJNw=s900-c-k-c0xffffffff-no-rj-mo"/>
          <p:cNvPicPr>
            <a:picLocks noChangeAspect="1" noChangeArrowheads="1"/>
          </p:cNvPicPr>
          <p:nvPr/>
        </p:nvPicPr>
        <p:blipFill>
          <a:blip r:embed="rId2"/>
          <a:srcRect/>
          <a:stretch>
            <a:fillRect/>
          </a:stretch>
        </p:blipFill>
        <p:spPr bwMode="auto">
          <a:xfrm>
            <a:off x="3000364" y="2786058"/>
            <a:ext cx="3714776" cy="35719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2357422" y="3071810"/>
            <a:ext cx="6572296" cy="3786190"/>
          </a:xfrm>
          <a:prstGeom prst="horizontalScroll">
            <a:avLst>
              <a:gd name="adj" fmla="val 14358"/>
            </a:avLst>
          </a:prstGeom>
          <a:solidFill>
            <a:srgbClr val="FFFF00">
              <a:alpha val="21000"/>
            </a:srgbClr>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ru-RU"/>
          </a:p>
        </p:txBody>
      </p:sp>
      <p:pic>
        <p:nvPicPr>
          <p:cNvPr id="1026" name="Picture 2" descr="http://900igr.net/up/datas/77722/023.jpg"/>
          <p:cNvPicPr>
            <a:picLocks noChangeAspect="1" noChangeArrowheads="1"/>
          </p:cNvPicPr>
          <p:nvPr/>
        </p:nvPicPr>
        <p:blipFill>
          <a:blip r:embed="rId2"/>
          <a:srcRect/>
          <a:stretch>
            <a:fillRect/>
          </a:stretch>
        </p:blipFill>
        <p:spPr bwMode="auto">
          <a:xfrm>
            <a:off x="0" y="0"/>
            <a:ext cx="4357686" cy="3643338"/>
          </a:xfrm>
          <a:prstGeom prst="rect">
            <a:avLst/>
          </a:prstGeom>
          <a:ln>
            <a:noFill/>
          </a:ln>
          <a:effectLst>
            <a:softEdge rad="112500"/>
          </a:effectLst>
        </p:spPr>
      </p:pic>
      <p:sp>
        <p:nvSpPr>
          <p:cNvPr id="13" name="Подзаголовок 12"/>
          <p:cNvSpPr>
            <a:spLocks noGrp="1"/>
          </p:cNvSpPr>
          <p:nvPr>
            <p:ph type="subTitle" idx="1"/>
          </p:nvPr>
        </p:nvSpPr>
        <p:spPr>
          <a:xfrm>
            <a:off x="2285984" y="3500438"/>
            <a:ext cx="6858016" cy="3071834"/>
          </a:xfrm>
        </p:spPr>
        <p:txBody>
          <a:bodyPr>
            <a:noAutofit/>
          </a:bodyPr>
          <a:lstStyle/>
          <a:p>
            <a:pPr algn="ctr"/>
            <a:r>
              <a:rPr lang="kk-KZ" sz="4000" dirty="0" smtClean="0">
                <a:solidFill>
                  <a:srgbClr val="660033"/>
                </a:solidFill>
                <a:latin typeface="Times New Roman" pitchFamily="18" charset="0"/>
                <a:cs typeface="Times New Roman" pitchFamily="18" charset="0"/>
              </a:rPr>
              <a:t>Мейірімді жүрекпен,</a:t>
            </a:r>
          </a:p>
          <a:p>
            <a:pPr algn="ctr"/>
            <a:r>
              <a:rPr lang="kk-KZ" sz="4000" dirty="0" smtClean="0">
                <a:solidFill>
                  <a:srgbClr val="660033"/>
                </a:solidFill>
                <a:latin typeface="Times New Roman" pitchFamily="18" charset="0"/>
                <a:cs typeface="Times New Roman" pitchFamily="18" charset="0"/>
              </a:rPr>
              <a:t>Ақпейілді тілекпен.</a:t>
            </a:r>
          </a:p>
          <a:p>
            <a:pPr algn="ctr"/>
            <a:r>
              <a:rPr lang="kk-KZ" sz="4000" dirty="0" smtClean="0">
                <a:solidFill>
                  <a:srgbClr val="660033"/>
                </a:solidFill>
                <a:latin typeface="Times New Roman" pitchFamily="18" charset="0"/>
                <a:cs typeface="Times New Roman" pitchFamily="18" charset="0"/>
              </a:rPr>
              <a:t>Амандасып алайық,</a:t>
            </a:r>
          </a:p>
          <a:p>
            <a:pPr algn="ctr"/>
            <a:r>
              <a:rPr lang="kk-KZ" sz="4000" dirty="0" smtClean="0">
                <a:solidFill>
                  <a:srgbClr val="660033"/>
                </a:solidFill>
                <a:latin typeface="Times New Roman" pitchFamily="18" charset="0"/>
                <a:cs typeface="Times New Roman" pitchFamily="18" charset="0"/>
              </a:rPr>
              <a:t>    Бір жадырап қалайық</a:t>
            </a:r>
            <a:endParaRPr lang="ru-RU" sz="4000" dirty="0">
              <a:solidFill>
                <a:srgbClr val="660033"/>
              </a:solidFill>
              <a:latin typeface="Times New Roman" pitchFamily="18" charset="0"/>
              <a:cs typeface="Times New Roman" pitchFamily="18" charset="0"/>
            </a:endParaRPr>
          </a:p>
        </p:txBody>
      </p:sp>
      <p:sp>
        <p:nvSpPr>
          <p:cNvPr id="15" name="Блок-схема: несколько документов 14"/>
          <p:cNvSpPr/>
          <p:nvPr/>
        </p:nvSpPr>
        <p:spPr>
          <a:xfrm>
            <a:off x="4572000" y="285728"/>
            <a:ext cx="4357718" cy="2786082"/>
          </a:xfrm>
          <a:prstGeom prst="flowChartMultidocument">
            <a:avLst/>
          </a:prstGeom>
          <a:solidFill>
            <a:srgbClr val="FFFF00">
              <a:alpha val="21000"/>
            </a:srgbClr>
          </a:solidFill>
        </p:spPr>
        <p:style>
          <a:lnRef idx="2">
            <a:schemeClr val="accent4"/>
          </a:lnRef>
          <a:fillRef idx="1">
            <a:schemeClr val="lt1"/>
          </a:fillRef>
          <a:effectRef idx="0">
            <a:schemeClr val="accent4"/>
          </a:effectRef>
          <a:fontRef idx="minor">
            <a:schemeClr val="dk1"/>
          </a:fontRef>
        </p:style>
        <p:txBody>
          <a:bodyPr rtlCol="0" anchor="ctr"/>
          <a:lstStyle/>
          <a:p>
            <a:pPr algn="ctr"/>
            <a:r>
              <a:rPr lang="kk-KZ" sz="2800" b="1" dirty="0" smtClean="0">
                <a:solidFill>
                  <a:srgbClr val="990000"/>
                </a:solidFill>
                <a:latin typeface="Times New Roman" pitchFamily="18" charset="0"/>
                <a:cs typeface="Times New Roman" pitchFamily="18" charset="0"/>
              </a:rPr>
              <a:t>ПСИХОЛОГИЯЛЫҚ АХУАЛ</a:t>
            </a:r>
            <a:endParaRPr lang="ru-RU" sz="2800" b="1" dirty="0">
              <a:solidFill>
                <a:srgbClr val="99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071538" y="500042"/>
            <a:ext cx="7643866" cy="4786346"/>
          </a:xfrm>
        </p:spPr>
        <p:txBody>
          <a:bodyPr>
            <a:noAutofit/>
          </a:bodyPr>
          <a:lstStyle/>
          <a:p>
            <a:pPr algn="r"/>
            <a:r>
              <a:rPr lang="kk-KZ" sz="5000" dirty="0" smtClean="0">
                <a:ln w="18000">
                  <a:solidFill>
                    <a:srgbClr val="990033"/>
                  </a:solidFill>
                  <a:prstDash val="solid"/>
                  <a:miter lim="800000"/>
                </a:ln>
                <a:solidFill>
                  <a:srgbClr val="990033"/>
                </a:solidFill>
                <a:effectLst>
                  <a:outerShdw blurRad="25500" dist="23000" dir="7020000" algn="tl">
                    <a:srgbClr val="000000">
                      <a:alpha val="50000"/>
                    </a:srgbClr>
                  </a:outerShdw>
                </a:effectLst>
                <a:latin typeface="Times New Roman" pitchFamily="18" charset="0"/>
                <a:cs typeface="Times New Roman" pitchFamily="18" charset="0"/>
              </a:rPr>
              <a:t>«Сабақ беру-үйреншікті жай шеберлік емес, ол үнемі жетілдіруді қажет ететін, үнемі жаңалық табатын өнер»</a:t>
            </a:r>
          </a:p>
          <a:p>
            <a:pPr algn="r"/>
            <a:r>
              <a:rPr lang="kk-KZ" sz="4400" dirty="0" smtClean="0">
                <a:ln w="18000">
                  <a:solidFill>
                    <a:srgbClr val="990033"/>
                  </a:solidFill>
                  <a:prstDash val="solid"/>
                  <a:miter lim="800000"/>
                </a:ln>
                <a:solidFill>
                  <a:srgbClr val="990033"/>
                </a:solidFill>
                <a:effectLst>
                  <a:outerShdw blurRad="25500" dist="23000" dir="7020000" algn="tl">
                    <a:srgbClr val="000000">
                      <a:alpha val="50000"/>
                    </a:srgbClr>
                  </a:outerShdw>
                </a:effectLst>
                <a:latin typeface="Times New Roman" pitchFamily="18" charset="0"/>
                <a:ea typeface="Times New Roman"/>
                <a:cs typeface="Times New Roman" pitchFamily="18" charset="0"/>
              </a:rPr>
              <a:t>Ж.Аймауытов</a:t>
            </a:r>
            <a:endParaRPr lang="ru-RU" sz="4400" dirty="0">
              <a:ln w="18000">
                <a:solidFill>
                  <a:srgbClr val="990033"/>
                </a:solidFill>
                <a:prstDash val="solid"/>
                <a:miter lim="800000"/>
              </a:ln>
              <a:solidFill>
                <a:srgbClr val="990033"/>
              </a:solidFill>
              <a:effectLst>
                <a:outerShdw blurRad="25500" dist="23000" dir="7020000" algn="tl">
                  <a:srgbClr val="000000">
                    <a:alpha val="50000"/>
                  </a:srgbClr>
                </a:outerShdw>
              </a:effectLst>
              <a:latin typeface="Times New Roman" pitchFamily="18" charset="0"/>
              <a:ea typeface="Times New Roman"/>
              <a:cs typeface="Times New Roman" pitchFamily="18" charset="0"/>
            </a:endParaRPr>
          </a:p>
        </p:txBody>
      </p:sp>
      <p:pic>
        <p:nvPicPr>
          <p:cNvPr id="3" name="Рисунок 2" descr="https://sozvezdie.edu54.ru/wp-content/uploads/2020/10/Vserossijskij-konkurs-sochinenij-768x713.jpg"/>
          <p:cNvPicPr/>
          <p:nvPr/>
        </p:nvPicPr>
        <p:blipFill>
          <a:blip r:embed="rId2" cstate="print"/>
          <a:srcRect/>
          <a:stretch>
            <a:fillRect/>
          </a:stretch>
        </p:blipFill>
        <p:spPr bwMode="auto">
          <a:xfrm>
            <a:off x="2428860" y="4357694"/>
            <a:ext cx="1978803"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214282" y="642918"/>
            <a:ext cx="6357982" cy="857256"/>
          </a:xfrm>
        </p:spPr>
        <p:txBody>
          <a:bodyPr>
            <a:normAutofit/>
          </a:bodyPr>
          <a:lstStyle/>
          <a:p>
            <a:pPr algn="ctr"/>
            <a:r>
              <a:rPr lang="kk-KZ" sz="4800" dirty="0" smtClean="0">
                <a:solidFill>
                  <a:srgbClr val="800000"/>
                </a:solidFill>
                <a:latin typeface="Times New Roman" pitchFamily="18" charset="0"/>
                <a:cs typeface="Times New Roman" pitchFamily="18" charset="0"/>
              </a:rPr>
              <a:t>ТОПҚА БӨЛУ</a:t>
            </a:r>
            <a:endParaRPr lang="ru-RU" sz="4800" dirty="0">
              <a:solidFill>
                <a:srgbClr val="800000"/>
              </a:solidFill>
              <a:latin typeface="Times New Roman" pitchFamily="18" charset="0"/>
              <a:cs typeface="Times New Roman" pitchFamily="18" charset="0"/>
            </a:endParaRPr>
          </a:p>
        </p:txBody>
      </p:sp>
      <p:sp>
        <p:nvSpPr>
          <p:cNvPr id="1028" name="AutoShape 4" descr="https://static.islam.kz/uploads/images/dPY/4qt/UosexHKpdYh9btt3-l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https://static.islam.kz/uploads/images/dPY/4qt/UosexHKpdYh9btt3-l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https://static.islam.kz/uploads/images/dPY/4qt/UosexHKpdYh9btt3-l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 name="Рисунок 15" descr="http://vechorka.ru/media/photos/39/39320.jpg"/>
          <p:cNvPicPr/>
          <p:nvPr/>
        </p:nvPicPr>
        <p:blipFill>
          <a:blip r:embed="rId2"/>
          <a:srcRect/>
          <a:stretch>
            <a:fillRect/>
          </a:stretch>
        </p:blipFill>
        <p:spPr bwMode="auto">
          <a:xfrm>
            <a:off x="3929058" y="4286922"/>
            <a:ext cx="2846202" cy="2571078"/>
          </a:xfrm>
          <a:prstGeom prst="ellipse">
            <a:avLst/>
          </a:prstGeom>
          <a:ln>
            <a:noFill/>
          </a:ln>
          <a:effectLst>
            <a:softEdge rad="112500"/>
          </a:effectLst>
        </p:spPr>
      </p:pic>
      <p:pic>
        <p:nvPicPr>
          <p:cNvPr id="17" name="Рисунок 16" descr="http://vechorka.ru/media/photos/39/39320.jpg"/>
          <p:cNvPicPr/>
          <p:nvPr/>
        </p:nvPicPr>
        <p:blipFill>
          <a:blip r:embed="rId2"/>
          <a:srcRect/>
          <a:stretch>
            <a:fillRect/>
          </a:stretch>
        </p:blipFill>
        <p:spPr bwMode="auto">
          <a:xfrm>
            <a:off x="1214414" y="4286922"/>
            <a:ext cx="2774764" cy="2571078"/>
          </a:xfrm>
          <a:prstGeom prst="ellipse">
            <a:avLst/>
          </a:prstGeom>
          <a:ln>
            <a:noFill/>
          </a:ln>
          <a:effectLst>
            <a:softEdge rad="112500"/>
          </a:effectLst>
        </p:spPr>
      </p:pic>
      <p:pic>
        <p:nvPicPr>
          <p:cNvPr id="18" name="Рисунок 17" descr="http://vechorka.ru/media/photos/39/39320.jpg"/>
          <p:cNvPicPr/>
          <p:nvPr/>
        </p:nvPicPr>
        <p:blipFill>
          <a:blip r:embed="rId2"/>
          <a:srcRect/>
          <a:stretch>
            <a:fillRect/>
          </a:stretch>
        </p:blipFill>
        <p:spPr bwMode="auto">
          <a:xfrm>
            <a:off x="2428860" y="2214554"/>
            <a:ext cx="2857520" cy="2571078"/>
          </a:xfrm>
          <a:prstGeom prst="ellipse">
            <a:avLst/>
          </a:prstGeom>
          <a:ln>
            <a:noFill/>
          </a:ln>
          <a:effectLst>
            <a:softEdge rad="112500"/>
          </a:effectLst>
        </p:spPr>
      </p:pic>
      <p:sp>
        <p:nvSpPr>
          <p:cNvPr id="11266" name="AutoShape 2" descr="https://www.seekpng.com/png/full/38-382297_balloons-png-clipar-image-mickey-mouse-balloons-png.png"/>
          <p:cNvSpPr>
            <a:spLocks noChangeAspect="1" noChangeArrowheads="1"/>
          </p:cNvSpPr>
          <p:nvPr/>
        </p:nvSpPr>
        <p:spPr bwMode="auto">
          <a:xfrm>
            <a:off x="155575" y="-2986088"/>
            <a:ext cx="4876800" cy="62293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1267" name="Picture 3" descr="C:\Users\User\Desktop\38-382297_balloons-png-clipar-image-mickey-mouse-balloons-png.png"/>
          <p:cNvPicPr>
            <a:picLocks noChangeAspect="1" noChangeArrowheads="1"/>
          </p:cNvPicPr>
          <p:nvPr/>
        </p:nvPicPr>
        <p:blipFill>
          <a:blip r:embed="rId3" cstate="print"/>
          <a:srcRect/>
          <a:stretch>
            <a:fillRect/>
          </a:stretch>
        </p:blipFill>
        <p:spPr bwMode="auto">
          <a:xfrm>
            <a:off x="5357818" y="1571612"/>
            <a:ext cx="3571900" cy="4643470"/>
          </a:xfrm>
          <a:prstGeom prst="rect">
            <a:avLst/>
          </a:prstGeom>
          <a:noFill/>
        </p:spPr>
      </p:pic>
      <p:sp>
        <p:nvSpPr>
          <p:cNvPr id="22" name="Выноска-облако 21"/>
          <p:cNvSpPr/>
          <p:nvPr/>
        </p:nvSpPr>
        <p:spPr>
          <a:xfrm>
            <a:off x="285720" y="142852"/>
            <a:ext cx="6286544" cy="2071678"/>
          </a:xfrm>
          <a:prstGeom prst="cloudCallout">
            <a:avLst>
              <a:gd name="adj1" fmla="val -23646"/>
              <a:gd name="adj2" fmla="val 112124"/>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1928794" y="3643314"/>
            <a:ext cx="7429552" cy="2731608"/>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4800" dirty="0" smtClean="0">
                <a:ln w="12700">
                  <a:solidFill>
                    <a:schemeClr val="tx2">
                      <a:satMod val="155000"/>
                    </a:schemeClr>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4800" dirty="0" smtClean="0">
                <a:ln w="12700">
                  <a:solidFill>
                    <a:schemeClr val="tx2">
                      <a:satMod val="155000"/>
                    </a:schemeClr>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Тақырыбы</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a:t>
            </a:r>
            <a:endParaRPr lang="ru-RU" sz="4500" dirty="0"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endParaRPr>
          </a:p>
          <a:p>
            <a:pPr algn="ctr"/>
            <a:r>
              <a:rPr lang="ru-RU" sz="4500" dirty="0"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Ыбырай</a:t>
            </a:r>
            <a:r>
              <a:rPr lang="ru-RU" sz="4500" dirty="0"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Алтынсарин</a:t>
            </a:r>
            <a:r>
              <a:rPr lang="ru-RU" sz="4500" dirty="0"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әңгімелерінің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 тәрбиелік </a:t>
            </a:r>
            <a:r>
              <a:rPr lang="ru-RU" sz="4500" dirty="0" err="1" smtClean="0">
                <a:ln w="12700">
                  <a:solidFill>
                    <a:srgbClr val="C00000"/>
                  </a:solidFill>
                  <a:prstDash val="solid"/>
                </a:ln>
                <a:solidFill>
                  <a:srgbClr val="990000"/>
                </a:solidFill>
                <a:effectLst>
                  <a:outerShdw blurRad="41275" dist="20320" dir="1800000" algn="tl" rotWithShape="0">
                    <a:srgbClr val="000000">
                      <a:alpha val="40000"/>
                    </a:srgbClr>
                  </a:outerShdw>
                </a:effectLst>
                <a:latin typeface="Times New Roman" pitchFamily="18" charset="0"/>
                <a:cs typeface="Times New Roman" pitchFamily="18" charset="0"/>
              </a:rPr>
              <a:t>рөлі</a:t>
            </a:r>
            <a:endParaRPr lang="ru-RU" sz="4500" dirty="0" smtClean="0">
              <a:ln w="12700">
                <a:solidFill>
                  <a:srgbClr val="C00000"/>
                </a:solidFill>
                <a:prstDash val="solid"/>
              </a:ln>
              <a:solidFill>
                <a:srgbClr val="990000"/>
              </a:solidFill>
              <a:latin typeface="Times New Roman" pitchFamily="18" charset="0"/>
              <a:cs typeface="Times New Roman" pitchFamily="18" charset="0"/>
            </a:endParaRPr>
          </a:p>
          <a:p>
            <a:endParaRPr lang="ru-RU" sz="4400" dirty="0">
              <a:ln/>
              <a:solidFill>
                <a:schemeClr val="accent3"/>
              </a:solidFill>
            </a:endParaRPr>
          </a:p>
        </p:txBody>
      </p:sp>
      <p:pic>
        <p:nvPicPr>
          <p:cNvPr id="6" name="Рисунок 5" descr="https://kostanaytany.kz/wp-content/uploads/2015/05/2maow7qzz0g.jpg"/>
          <p:cNvPicPr/>
          <p:nvPr/>
        </p:nvPicPr>
        <p:blipFill>
          <a:blip r:embed="rId2"/>
          <a:srcRect/>
          <a:stretch>
            <a:fillRect/>
          </a:stretch>
        </p:blipFill>
        <p:spPr bwMode="auto">
          <a:xfrm>
            <a:off x="4000496" y="214290"/>
            <a:ext cx="2643206" cy="3071834"/>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pic>
        <p:nvPicPr>
          <p:cNvPr id="11" name="Рисунок 10" descr="https://sozvezdie.edu54.ru/wp-content/uploads/2020/10/Vserossijskij-konkurs-sochinenij-768x713.jpg"/>
          <p:cNvPicPr/>
          <p:nvPr/>
        </p:nvPicPr>
        <p:blipFill>
          <a:blip r:embed="rId3" cstate="print"/>
          <a:srcRect/>
          <a:stretch>
            <a:fillRect/>
          </a:stretch>
        </p:blipFill>
        <p:spPr bwMode="auto">
          <a:xfrm>
            <a:off x="1785918" y="2143116"/>
            <a:ext cx="1978803" cy="1828800"/>
          </a:xfrm>
          <a:prstGeom prst="rect">
            <a:avLst/>
          </a:prstGeom>
          <a:noFill/>
          <a:ln w="9525">
            <a:noFill/>
            <a:miter lim="800000"/>
            <a:headEnd/>
            <a:tailEnd/>
          </a:ln>
        </p:spPr>
      </p:pic>
      <p:pic>
        <p:nvPicPr>
          <p:cNvPr id="12" name="Рисунок 11" descr="https://sozvezdie.edu54.ru/wp-content/uploads/2020/10/Vserossijskij-konkurs-sochinenij-768x713.jpg"/>
          <p:cNvPicPr/>
          <p:nvPr/>
        </p:nvPicPr>
        <p:blipFill>
          <a:blip r:embed="rId3" cstate="print"/>
          <a:srcRect/>
          <a:stretch>
            <a:fillRect/>
          </a:stretch>
        </p:blipFill>
        <p:spPr bwMode="auto">
          <a:xfrm>
            <a:off x="6858016" y="2071678"/>
            <a:ext cx="1978803"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285852" y="285728"/>
            <a:ext cx="7500990" cy="714380"/>
          </a:xfrm>
        </p:spPr>
        <p:txBody>
          <a:bodyPr>
            <a:normAutofit fontScale="90000"/>
          </a:bodyPr>
          <a:lstStyle/>
          <a:p>
            <a:pPr algn="ctr"/>
            <a:r>
              <a:rPr lang="kk-KZ" sz="5400" cap="none" dirty="0" smtClean="0">
                <a:ln w="19050">
                  <a:solidFill>
                    <a:srgbClr val="C00000"/>
                  </a:solidFill>
                  <a:prstDash val="solid"/>
                </a:ln>
                <a:solidFill>
                  <a:srgbClr val="990000"/>
                </a:solidFill>
                <a:effectLst>
                  <a:outerShdw blurRad="50000" dist="50800" dir="7500000" algn="tl">
                    <a:srgbClr val="000000">
                      <a:shade val="5000"/>
                      <a:alpha val="35000"/>
                    </a:srgbClr>
                  </a:outerShdw>
                </a:effectLst>
                <a:latin typeface="Times New Roman" pitchFamily="18" charset="0"/>
                <a:cs typeface="Times New Roman" pitchFamily="18" charset="0"/>
              </a:rPr>
              <a:t>Мақсаты</a:t>
            </a:r>
            <a:endParaRPr lang="ru-RU" sz="5400" cap="none" dirty="0">
              <a:ln w="19050">
                <a:solidFill>
                  <a:srgbClr val="C00000"/>
                </a:solidFill>
                <a:prstDash val="solid"/>
              </a:ln>
              <a:solidFill>
                <a:srgbClr val="990000"/>
              </a:solidFill>
              <a:effectLst>
                <a:outerShdw blurRad="50000" dist="50800" dir="7500000" algn="tl">
                  <a:srgbClr val="000000">
                    <a:shade val="5000"/>
                    <a:alpha val="35000"/>
                  </a:srgbClr>
                </a:outerShdw>
              </a:effectLst>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2285984" y="1071546"/>
            <a:ext cx="6429420" cy="5572164"/>
          </a:xfrm>
        </p:spPr>
        <p:txBody>
          <a:bodyPr>
            <a:normAutofit fontScale="92500"/>
          </a:bodyPr>
          <a:lstStyle/>
          <a:p>
            <a:pPr algn="just"/>
            <a:r>
              <a:rPr lang="ru-RU" sz="3200" dirty="0" smtClean="0">
                <a:solidFill>
                  <a:srgbClr val="660033"/>
                </a:solidFill>
                <a:latin typeface="Times New Roman" pitchFamily="18" charset="0"/>
                <a:cs typeface="Times New Roman" pitchFamily="18" charset="0"/>
              </a:rPr>
              <a:t>    - </a:t>
            </a:r>
            <a:r>
              <a:rPr lang="ru-RU" sz="3200" dirty="0" err="1" smtClean="0">
                <a:solidFill>
                  <a:srgbClr val="660033"/>
                </a:solidFill>
                <a:latin typeface="Times New Roman" pitchFamily="18" charset="0"/>
                <a:cs typeface="Times New Roman" pitchFamily="18" charset="0"/>
              </a:rPr>
              <a:t>Оқыту </a:t>
            </a:r>
            <a:r>
              <a:rPr lang="ru-RU" sz="3200" dirty="0" smtClean="0">
                <a:solidFill>
                  <a:srgbClr val="660033"/>
                </a:solidFill>
                <a:latin typeface="Times New Roman" pitchFamily="18" charset="0"/>
                <a:cs typeface="Times New Roman" pitchFamily="18" charset="0"/>
              </a:rPr>
              <a:t>мен </a:t>
            </a:r>
            <a:r>
              <a:rPr lang="ru-RU" sz="3200" dirty="0" err="1" smtClean="0">
                <a:solidFill>
                  <a:srgbClr val="660033"/>
                </a:solidFill>
                <a:latin typeface="Times New Roman" pitchFamily="18" charset="0"/>
                <a:cs typeface="Times New Roman" pitchFamily="18" charset="0"/>
              </a:rPr>
              <a:t>оқудағы жаңа әдіс-тәсілдерді тиімді</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пайдалана</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алады</a:t>
            </a:r>
            <a:r>
              <a:rPr lang="ru-RU" sz="3200" dirty="0" smtClean="0">
                <a:solidFill>
                  <a:srgbClr val="660033"/>
                </a:solidFill>
                <a:latin typeface="Times New Roman" pitchFamily="18" charset="0"/>
                <a:cs typeface="Times New Roman" pitchFamily="18" charset="0"/>
              </a:rPr>
              <a:t>;</a:t>
            </a:r>
          </a:p>
          <a:p>
            <a:pPr algn="just"/>
            <a:r>
              <a:rPr lang="ru-RU" sz="3200" dirty="0" smtClean="0">
                <a:solidFill>
                  <a:srgbClr val="660033"/>
                </a:solidFill>
                <a:latin typeface="Times New Roman" pitchFamily="18" charset="0"/>
                <a:cs typeface="Times New Roman" pitchFamily="18" charset="0"/>
              </a:rPr>
              <a:t>    - </a:t>
            </a:r>
            <a:r>
              <a:rPr lang="ru-RU" sz="3200" dirty="0" err="1" smtClean="0">
                <a:solidFill>
                  <a:srgbClr val="660033"/>
                </a:solidFill>
                <a:latin typeface="Times New Roman" pitchFamily="18" charset="0"/>
                <a:cs typeface="Times New Roman" pitchFamily="18" charset="0"/>
              </a:rPr>
              <a:t>Әрбір мұғалім оқыту </a:t>
            </a:r>
            <a:r>
              <a:rPr lang="ru-RU" sz="3200" dirty="0" smtClean="0">
                <a:solidFill>
                  <a:srgbClr val="660033"/>
                </a:solidFill>
                <a:latin typeface="Times New Roman" pitchFamily="18" charset="0"/>
                <a:cs typeface="Times New Roman" pitchFamily="18" charset="0"/>
              </a:rPr>
              <a:t>мен </a:t>
            </a:r>
            <a:r>
              <a:rPr lang="ru-RU" sz="3200" dirty="0" err="1" smtClean="0">
                <a:solidFill>
                  <a:srgbClr val="660033"/>
                </a:solidFill>
                <a:latin typeface="Times New Roman" pitchFamily="18" charset="0"/>
                <a:cs typeface="Times New Roman" pitchFamily="18" charset="0"/>
              </a:rPr>
              <a:t>оқу сапасын</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жақсарта алатынына</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көз жеткізеді</a:t>
            </a:r>
            <a:r>
              <a:rPr lang="ru-RU" sz="3200" dirty="0" smtClean="0">
                <a:solidFill>
                  <a:srgbClr val="660033"/>
                </a:solidFill>
                <a:latin typeface="Times New Roman" pitchFamily="18" charset="0"/>
                <a:cs typeface="Times New Roman" pitchFamily="18" charset="0"/>
              </a:rPr>
              <a:t>; </a:t>
            </a:r>
          </a:p>
          <a:p>
            <a:pPr algn="just"/>
            <a:r>
              <a:rPr lang="ru-RU" sz="3200" dirty="0" smtClean="0">
                <a:solidFill>
                  <a:srgbClr val="660033"/>
                </a:solidFill>
                <a:latin typeface="Times New Roman" pitchFamily="18" charset="0"/>
                <a:cs typeface="Times New Roman" pitchFamily="18" charset="0"/>
              </a:rPr>
              <a:t>    - </a:t>
            </a:r>
            <a:r>
              <a:rPr lang="ru-RU" sz="3200" dirty="0" err="1" smtClean="0">
                <a:solidFill>
                  <a:srgbClr val="660033"/>
                </a:solidFill>
                <a:latin typeface="Times New Roman" pitchFamily="18" charset="0"/>
                <a:cs typeface="Times New Roman" pitchFamily="18" charset="0"/>
              </a:rPr>
              <a:t>Өз ойларын</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сыни</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тұрғыдан білдіруге</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үйренеді;</a:t>
            </a:r>
            <a:r>
              <a:rPr lang="ru-RU" sz="3200" dirty="0" smtClean="0">
                <a:solidFill>
                  <a:srgbClr val="660033"/>
                </a:solidFill>
                <a:latin typeface="Times New Roman" pitchFamily="18" charset="0"/>
                <a:cs typeface="Times New Roman" pitchFamily="18" charset="0"/>
              </a:rPr>
              <a:t> </a:t>
            </a:r>
          </a:p>
          <a:p>
            <a:pPr algn="just"/>
            <a:r>
              <a:rPr lang="ru-RU" sz="3200" dirty="0" smtClean="0">
                <a:solidFill>
                  <a:srgbClr val="660033"/>
                </a:solidFill>
                <a:latin typeface="Times New Roman" pitchFamily="18" charset="0"/>
                <a:cs typeface="Times New Roman" pitchFamily="18" charset="0"/>
              </a:rPr>
              <a:t>    - </a:t>
            </a:r>
            <a:r>
              <a:rPr lang="ru-RU" sz="3200" dirty="0" err="1" smtClean="0">
                <a:solidFill>
                  <a:srgbClr val="660033"/>
                </a:solidFill>
                <a:latin typeface="Times New Roman" pitchFamily="18" charset="0"/>
                <a:cs typeface="Times New Roman" pitchFamily="18" charset="0"/>
              </a:rPr>
              <a:t>Берілген</a:t>
            </a:r>
            <a:r>
              <a:rPr lang="ru-RU" sz="3200" dirty="0" smtClean="0">
                <a:solidFill>
                  <a:srgbClr val="660033"/>
                </a:solidFill>
                <a:latin typeface="Times New Roman" pitchFamily="18" charset="0"/>
                <a:cs typeface="Times New Roman" pitchFamily="18" charset="0"/>
              </a:rPr>
              <a:t> </a:t>
            </a:r>
            <a:r>
              <a:rPr lang="kk-KZ" sz="3200" dirty="0" smtClean="0">
                <a:solidFill>
                  <a:srgbClr val="660033"/>
                </a:solidFill>
                <a:latin typeface="Times New Roman" pitchFamily="18" charset="0"/>
                <a:cs typeface="Times New Roman" pitchFamily="18" charset="0"/>
              </a:rPr>
              <a:t>мәтіндер</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бойынша</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түрлі әдіс-тәсілдерді қолдана отырып</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мәтінмен жұмыс жасай</a:t>
            </a:r>
            <a:r>
              <a:rPr lang="ru-RU" sz="3200" dirty="0" smtClean="0">
                <a:solidFill>
                  <a:srgbClr val="660033"/>
                </a:solidFill>
                <a:latin typeface="Times New Roman" pitchFamily="18" charset="0"/>
                <a:cs typeface="Times New Roman" pitchFamily="18" charset="0"/>
              </a:rPr>
              <a:t> </a:t>
            </a:r>
            <a:r>
              <a:rPr lang="ru-RU" sz="3200" dirty="0" err="1" smtClean="0">
                <a:solidFill>
                  <a:srgbClr val="660033"/>
                </a:solidFill>
                <a:latin typeface="Times New Roman" pitchFamily="18" charset="0"/>
                <a:cs typeface="Times New Roman" pitchFamily="18" charset="0"/>
              </a:rPr>
              <a:t>алады</a:t>
            </a:r>
            <a:r>
              <a:rPr lang="ru-RU" sz="3200" dirty="0" smtClean="0">
                <a:solidFill>
                  <a:srgbClr val="660033"/>
                </a:solidFill>
                <a:latin typeface="Times New Roman" pitchFamily="18" charset="0"/>
                <a:cs typeface="Times New Roman" pitchFamily="18" charset="0"/>
              </a:rPr>
              <a:t>.</a:t>
            </a:r>
          </a:p>
          <a:p>
            <a:pPr algn="ctr"/>
            <a:endParaRPr lang="ru-RU" sz="3200" dirty="0">
              <a:solidFill>
                <a:srgbClr val="660033"/>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428728" y="357166"/>
            <a:ext cx="7500990" cy="6017756"/>
          </a:xfrm>
        </p:spPr>
        <p:txBody>
          <a:bodyPr>
            <a:noAutofit/>
          </a:bodyPr>
          <a:lstStyle/>
          <a:p>
            <a:pPr algn="r"/>
            <a:r>
              <a:rPr lang="ru-RU" sz="2800" dirty="0" err="1" smtClean="0">
                <a:solidFill>
                  <a:srgbClr val="660033"/>
                </a:solidFill>
                <a:latin typeface="Times New Roman" pitchFamily="18" charset="0"/>
                <a:cs typeface="Times New Roman" pitchFamily="18" charset="0"/>
              </a:rPr>
              <a:t>«Қазақ деген</a:t>
            </a:r>
            <a:r>
              <a:rPr lang="ru-RU" sz="2800" dirty="0" smtClean="0">
                <a:solidFill>
                  <a:srgbClr val="660033"/>
                </a:solidFill>
                <a:latin typeface="Times New Roman" pitchFamily="18" charset="0"/>
                <a:cs typeface="Times New Roman" pitchFamily="18" charset="0"/>
              </a:rPr>
              <a:t> – </a:t>
            </a:r>
            <a:r>
              <a:rPr lang="ru-RU" sz="2800" dirty="0" err="1" smtClean="0">
                <a:solidFill>
                  <a:srgbClr val="660033"/>
                </a:solidFill>
                <a:latin typeface="Times New Roman" pitchFamily="18" charset="0"/>
                <a:cs typeface="Times New Roman" pitchFamily="18" charset="0"/>
              </a:rPr>
              <a:t>жасанды</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мінезі</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жоқ, қарапайым халық, бірақ сол</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қарапайымдығының өзінде оның, көп жақсылығы жатыр</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өз елімізге</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қолдан келгенше</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кызмет</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ету</a:t>
            </a:r>
            <a:r>
              <a:rPr lang="ru-RU" sz="2800" dirty="0" smtClean="0">
                <a:solidFill>
                  <a:srgbClr val="660033"/>
                </a:solidFill>
                <a:latin typeface="Times New Roman" pitchFamily="18" charset="0"/>
                <a:cs typeface="Times New Roman" pitchFamily="18" charset="0"/>
              </a:rPr>
              <a:t> – </a:t>
            </a:r>
            <a:r>
              <a:rPr lang="ru-RU" sz="2800" dirty="0" err="1" smtClean="0">
                <a:solidFill>
                  <a:srgbClr val="660033"/>
                </a:solidFill>
                <a:latin typeface="Times New Roman" pitchFamily="18" charset="0"/>
                <a:cs typeface="Times New Roman" pitchFamily="18" charset="0"/>
              </a:rPr>
              <a:t>біздің әрқайсымыздың борышымыз</a:t>
            </a:r>
            <a:r>
              <a:rPr lang="ru-RU" sz="2800" dirty="0" smtClean="0">
                <a:solidFill>
                  <a:srgbClr val="660033"/>
                </a:solidFill>
                <a:latin typeface="Times New Roman" pitchFamily="18" charset="0"/>
                <a:cs typeface="Times New Roman" pitchFamily="18" charset="0"/>
              </a:rPr>
              <a:t>». </a:t>
            </a:r>
          </a:p>
          <a:p>
            <a:pPr algn="ct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Ыбырай</a:t>
            </a:r>
            <a:r>
              <a:rPr lang="ru-RU" sz="2800" dirty="0" smtClean="0">
                <a:solidFill>
                  <a:srgbClr val="660033"/>
                </a:solidFill>
                <a:latin typeface="Times New Roman" pitchFamily="18" charset="0"/>
                <a:cs typeface="Times New Roman" pitchFamily="18" charset="0"/>
              </a:rPr>
              <a:t> </a:t>
            </a:r>
            <a:r>
              <a:rPr lang="ru-RU" sz="2800" dirty="0" err="1" smtClean="0">
                <a:solidFill>
                  <a:srgbClr val="660033"/>
                </a:solidFill>
                <a:latin typeface="Times New Roman" pitchFamily="18" charset="0"/>
                <a:cs typeface="Times New Roman" pitchFamily="18" charset="0"/>
              </a:rPr>
              <a:t>Алтынсарин</a:t>
            </a:r>
            <a:r>
              <a:rPr lang="ru-RU" sz="2800" dirty="0" smtClean="0">
                <a:solidFill>
                  <a:srgbClr val="660033"/>
                </a:solidFill>
                <a:latin typeface="Times New Roman" pitchFamily="18" charset="0"/>
                <a:cs typeface="Times New Roman" pitchFamily="18" charset="0"/>
              </a:rPr>
              <a:t>.</a:t>
            </a:r>
          </a:p>
          <a:p>
            <a:pPr algn="ctr"/>
            <a:r>
              <a:rPr lang="ru-RU" sz="2600" dirty="0" smtClean="0">
                <a:solidFill>
                  <a:srgbClr val="000099"/>
                </a:solidFill>
                <a:latin typeface="Times New Roman" pitchFamily="18" charset="0"/>
                <a:cs typeface="Times New Roman" pitchFamily="18" charset="0"/>
              </a:rPr>
              <a:t>        Аса </a:t>
            </a:r>
            <a:r>
              <a:rPr lang="ru-RU" sz="2600" dirty="0" err="1" smtClean="0">
                <a:solidFill>
                  <a:srgbClr val="000099"/>
                </a:solidFill>
                <a:latin typeface="Times New Roman" pitchFamily="18" charset="0"/>
                <a:cs typeface="Times New Roman" pitchFamily="18" charset="0"/>
              </a:rPr>
              <a:t>көрнекті ағартушы Ыбырай</a:t>
            </a:r>
            <a:r>
              <a:rPr lang="ru-RU" sz="2600" dirty="0" smtClean="0">
                <a:solidFill>
                  <a:srgbClr val="000099"/>
                </a:solidFill>
                <a:latin typeface="Times New Roman" pitchFamily="18" charset="0"/>
                <a:cs typeface="Times New Roman" pitchFamily="18" charset="0"/>
              </a:rPr>
              <a:t> </a:t>
            </a:r>
          </a:p>
          <a:p>
            <a:pPr algn="ct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Алтынсарин</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қазақ халқының қоғамдық </a:t>
            </a:r>
            <a:r>
              <a:rPr lang="ru-RU" sz="2600" dirty="0" smtClean="0">
                <a:solidFill>
                  <a:srgbClr val="000099"/>
                </a:solidFill>
                <a:latin typeface="Times New Roman" pitchFamily="18" charset="0"/>
                <a:cs typeface="Times New Roman" pitchFamily="18" charset="0"/>
              </a:rPr>
              <a:t>ой                        </a:t>
            </a:r>
            <a:r>
              <a:rPr lang="ru-RU" sz="2600" dirty="0" err="1" smtClean="0">
                <a:solidFill>
                  <a:srgbClr val="000099"/>
                </a:solidFill>
                <a:latin typeface="Times New Roman" pitchFamily="18" charset="0"/>
                <a:cs typeface="Times New Roman" pitchFamily="18" charset="0"/>
              </a:rPr>
              <a:t>пікірі</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мәдениеті </a:t>
            </a:r>
            <a:r>
              <a:rPr lang="ru-RU" sz="2600" dirty="0" smtClean="0">
                <a:solidFill>
                  <a:srgbClr val="000099"/>
                </a:solidFill>
                <a:latin typeface="Times New Roman" pitchFamily="18" charset="0"/>
                <a:cs typeface="Times New Roman" pitchFamily="18" charset="0"/>
              </a:rPr>
              <a:t>мен </a:t>
            </a:r>
            <a:r>
              <a:rPr lang="ru-RU" sz="2600" dirty="0" err="1" smtClean="0">
                <a:solidFill>
                  <a:srgbClr val="000099"/>
                </a:solidFill>
                <a:latin typeface="Times New Roman" pitchFamily="18" charset="0"/>
                <a:cs typeface="Times New Roman" pitchFamily="18" charset="0"/>
              </a:rPr>
              <a:t>әдебиеті</a:t>
            </a:r>
            <a:r>
              <a:rPr lang="ru-RU" sz="2600" dirty="0" smtClean="0">
                <a:solidFill>
                  <a:srgbClr val="000099"/>
                </a:solidFill>
                <a:latin typeface="Times New Roman" pitchFamily="18" charset="0"/>
                <a:cs typeface="Times New Roman" pitchFamily="18" charset="0"/>
              </a:rPr>
              <a:t> </a:t>
            </a:r>
          </a:p>
          <a:p>
            <a:pPr algn="ctr"/>
            <a:r>
              <a:rPr lang="ru-RU" sz="2600" dirty="0" err="1" smtClean="0">
                <a:solidFill>
                  <a:srgbClr val="000099"/>
                </a:solidFill>
                <a:latin typeface="Times New Roman" pitchFamily="18" charset="0"/>
                <a:cs typeface="Times New Roman" pitchFamily="18" charset="0"/>
              </a:rPr>
              <a:t>тарихында</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жаңашыл-педагог, жаңа мектептердің ұйымдастырушысы, </a:t>
            </a:r>
            <a:r>
              <a:rPr lang="ru-RU" sz="2600" dirty="0" smtClean="0">
                <a:solidFill>
                  <a:srgbClr val="000099"/>
                </a:solidFill>
                <a:latin typeface="Times New Roman" pitchFamily="18" charset="0"/>
                <a:cs typeface="Times New Roman" pitchFamily="18" charset="0"/>
              </a:rPr>
              <a:t>этнограф, </a:t>
            </a:r>
            <a:r>
              <a:rPr lang="ru-RU" sz="2600" dirty="0" err="1" smtClean="0">
                <a:solidFill>
                  <a:srgbClr val="000099"/>
                </a:solidFill>
                <a:latin typeface="Times New Roman" pitchFamily="18" charset="0"/>
                <a:cs typeface="Times New Roman" pitchFamily="18" charset="0"/>
              </a:rPr>
              <a:t>фольклоршы</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ақын прозашы</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қазақ</a:t>
            </a:r>
            <a:r>
              <a:rPr lang="ru-RU" sz="2600" dirty="0" smtClean="0">
                <a:solidFill>
                  <a:srgbClr val="000099"/>
                </a:solidFill>
                <a:latin typeface="Times New Roman" pitchFamily="18" charset="0"/>
                <a:cs typeface="Times New Roman" pitchFamily="18" charset="0"/>
              </a:rPr>
              <a:t> </a:t>
            </a:r>
          </a:p>
          <a:p>
            <a:pPr algn="ctr"/>
            <a:r>
              <a:rPr lang="ru-RU" sz="2600" dirty="0" err="1" smtClean="0">
                <a:solidFill>
                  <a:srgbClr val="000099"/>
                </a:solidFill>
                <a:latin typeface="Times New Roman" pitchFamily="18" charset="0"/>
                <a:cs typeface="Times New Roman" pitchFamily="18" charset="0"/>
              </a:rPr>
              <a:t>тарихының жанашыры</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ретінде</a:t>
            </a:r>
            <a:r>
              <a:rPr lang="ru-RU" sz="2600" dirty="0" smtClean="0">
                <a:solidFill>
                  <a:srgbClr val="000099"/>
                </a:solidFill>
                <a:latin typeface="Times New Roman" pitchFamily="18" charset="0"/>
                <a:cs typeface="Times New Roman" pitchFamily="18" charset="0"/>
              </a:rPr>
              <a:t> </a:t>
            </a:r>
            <a:r>
              <a:rPr lang="ru-RU" sz="2600" dirty="0" err="1" smtClean="0">
                <a:solidFill>
                  <a:srgbClr val="000099"/>
                </a:solidFill>
                <a:latin typeface="Times New Roman" pitchFamily="18" charset="0"/>
                <a:cs typeface="Times New Roman" pitchFamily="18" charset="0"/>
              </a:rPr>
              <a:t>кеңінен мәлім.</a:t>
            </a:r>
            <a:endParaRPr lang="ru-RU" sz="2600" dirty="0" smtClean="0">
              <a:solidFill>
                <a:srgbClr val="000099"/>
              </a:solidFill>
              <a:latin typeface="Times New Roman" pitchFamily="18" charset="0"/>
              <a:cs typeface="Times New Roman" pitchFamily="18" charset="0"/>
            </a:endParaRPr>
          </a:p>
          <a:p>
            <a:pPr algn="ctr"/>
            <a:endParaRPr lang="ru-RU" sz="2800" dirty="0">
              <a:solidFill>
                <a:srgbClr val="8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928794" y="428604"/>
            <a:ext cx="6929486" cy="6072230"/>
          </a:xfrm>
        </p:spPr>
        <p:txBody>
          <a:bodyPr>
            <a:noAutofit/>
          </a:bodyPr>
          <a:lstStyle/>
          <a:p>
            <a:pPr algn="ctr"/>
            <a:r>
              <a:rPr lang="ru-RU" sz="3000" dirty="0" err="1" smtClean="0">
                <a:solidFill>
                  <a:srgbClr val="000099"/>
                </a:solidFill>
                <a:latin typeface="Times New Roman" pitchFamily="18" charset="0"/>
                <a:cs typeface="Times New Roman" pitchFamily="18" charset="0"/>
              </a:rPr>
              <a:t>Ыбырай</a:t>
            </a:r>
            <a:r>
              <a:rPr lang="ru-RU" sz="3000" dirty="0" smtClean="0">
                <a:solidFill>
                  <a:srgbClr val="000099"/>
                </a:solidFill>
                <a:latin typeface="Times New Roman" pitchFamily="18" charset="0"/>
                <a:cs typeface="Times New Roman" pitchFamily="18" charset="0"/>
              </a:rPr>
              <a:t> </a:t>
            </a:r>
            <a:r>
              <a:rPr lang="ru-RU" sz="3000" dirty="0" err="1" smtClean="0">
                <a:solidFill>
                  <a:srgbClr val="000099"/>
                </a:solidFill>
                <a:latin typeface="Times New Roman" pitchFamily="18" charset="0"/>
                <a:cs typeface="Times New Roman" pitchFamily="18" charset="0"/>
              </a:rPr>
              <a:t>Алтынсариннің</a:t>
            </a:r>
            <a:r>
              <a:rPr lang="ru-RU" sz="3000" dirty="0" smtClean="0">
                <a:solidFill>
                  <a:srgbClr val="000099"/>
                </a:solidFill>
                <a:latin typeface="Times New Roman" pitchFamily="18" charset="0"/>
                <a:cs typeface="Times New Roman" pitchFamily="18" charset="0"/>
              </a:rPr>
              <a:t> </a:t>
            </a:r>
          </a:p>
          <a:p>
            <a:pPr algn="ctr"/>
            <a:r>
              <a:rPr lang="ru-RU" sz="3000" dirty="0" err="1" smtClean="0">
                <a:solidFill>
                  <a:srgbClr val="660066"/>
                </a:solidFill>
                <a:latin typeface="Times New Roman" pitchFamily="18" charset="0"/>
                <a:cs typeface="Times New Roman" pitchFamily="18" charset="0"/>
              </a:rPr>
              <a:t>«Әке </a:t>
            </a:r>
            <a:r>
              <a:rPr lang="ru-RU" sz="3000" dirty="0" smtClean="0">
                <a:solidFill>
                  <a:srgbClr val="660066"/>
                </a:solidFill>
                <a:latin typeface="Times New Roman" pitchFamily="18" charset="0"/>
                <a:cs typeface="Times New Roman" pitchFamily="18" charset="0"/>
              </a:rPr>
              <a:t>мен бала», «</a:t>
            </a:r>
            <a:r>
              <a:rPr lang="ru-RU" sz="3000" dirty="0" err="1" smtClean="0">
                <a:solidFill>
                  <a:srgbClr val="660066"/>
                </a:solidFill>
                <a:latin typeface="Times New Roman" pitchFamily="18" charset="0"/>
                <a:cs typeface="Times New Roman" pitchFamily="18" charset="0"/>
              </a:rPr>
              <a:t>Асыл</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шөп</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Бақша ағаштары</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Аурудан</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аянған күштірек</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Мейірімді</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бала</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Палкан</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деген</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ит</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Қанағат</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Өтіріктің залалы</a:t>
            </a:r>
            <a:r>
              <a:rPr lang="ru-RU" sz="3000" dirty="0" smtClean="0">
                <a:solidFill>
                  <a:srgbClr val="660066"/>
                </a:solidFill>
                <a:latin typeface="Times New Roman" pitchFamily="18" charset="0"/>
                <a:cs typeface="Times New Roman" pitchFamily="18" charset="0"/>
              </a:rPr>
              <a:t>», «</a:t>
            </a:r>
            <a:r>
              <a:rPr lang="ru-RU" sz="3000" dirty="0" err="1" smtClean="0">
                <a:solidFill>
                  <a:srgbClr val="660066"/>
                </a:solidFill>
                <a:latin typeface="Times New Roman" pitchFamily="18" charset="0"/>
                <a:cs typeface="Times New Roman" pitchFamily="18" charset="0"/>
              </a:rPr>
              <a:t>Тәкаппаршылық</a:t>
            </a:r>
            <a:r>
              <a:rPr lang="ru-RU" sz="3000" dirty="0" smtClean="0">
                <a:solidFill>
                  <a:srgbClr val="660066"/>
                </a:solidFill>
                <a:latin typeface="Times New Roman" pitchFamily="18" charset="0"/>
                <a:cs typeface="Times New Roman" pitchFamily="18" charset="0"/>
              </a:rPr>
              <a:t>»</a:t>
            </a:r>
            <a:r>
              <a:rPr lang="ru-RU" sz="3000" dirty="0" smtClean="0">
                <a:solidFill>
                  <a:srgbClr val="000099"/>
                </a:solidFill>
                <a:latin typeface="Times New Roman" pitchFamily="18" charset="0"/>
                <a:cs typeface="Times New Roman" pitchFamily="18" charset="0"/>
              </a:rPr>
              <a:t> т.б. </a:t>
            </a:r>
            <a:r>
              <a:rPr lang="ru-RU" sz="3000" dirty="0" err="1" smtClean="0">
                <a:solidFill>
                  <a:srgbClr val="000099"/>
                </a:solidFill>
                <a:latin typeface="Times New Roman" pitchFamily="18" charset="0"/>
                <a:cs typeface="Times New Roman" pitchFamily="18" charset="0"/>
              </a:rPr>
              <a:t>бұл әңгімелері жастарды</a:t>
            </a:r>
            <a:r>
              <a:rPr lang="ru-RU" sz="3000" dirty="0" smtClean="0">
                <a:solidFill>
                  <a:srgbClr val="000099"/>
                </a:solidFill>
                <a:latin typeface="Times New Roman" pitchFamily="18" charset="0"/>
                <a:cs typeface="Times New Roman" pitchFamily="18" charset="0"/>
              </a:rPr>
              <a:t> </a:t>
            </a:r>
            <a:r>
              <a:rPr lang="ru-RU" sz="3000" dirty="0" err="1" smtClean="0">
                <a:solidFill>
                  <a:srgbClr val="000099"/>
                </a:solidFill>
                <a:latin typeface="Times New Roman" pitchFamily="18" charset="0"/>
                <a:cs typeface="Times New Roman" pitchFamily="18" charset="0"/>
              </a:rPr>
              <a:t>әдептілікке, сабырлылыққа, салмақтылыққа және әділ, мейірімді</a:t>
            </a:r>
            <a:r>
              <a:rPr lang="ru-RU" sz="3000" dirty="0" smtClean="0">
                <a:solidFill>
                  <a:srgbClr val="000099"/>
                </a:solidFill>
                <a:latin typeface="Times New Roman" pitchFamily="18" charset="0"/>
                <a:cs typeface="Times New Roman" pitchFamily="18" charset="0"/>
              </a:rPr>
              <a:t>, </a:t>
            </a:r>
            <a:r>
              <a:rPr lang="ru-RU" sz="3000" dirty="0" err="1" smtClean="0">
                <a:solidFill>
                  <a:srgbClr val="000099"/>
                </a:solidFill>
                <a:latin typeface="Times New Roman" pitchFamily="18" charset="0"/>
                <a:cs typeface="Times New Roman" pitchFamily="18" charset="0"/>
              </a:rPr>
              <a:t>қайырымды болуға тәрбиелейді.</a:t>
            </a:r>
            <a:r>
              <a:rPr lang="ru-RU" sz="3000" dirty="0" smtClean="0">
                <a:solidFill>
                  <a:srgbClr val="000099"/>
                </a:solidFill>
                <a:latin typeface="Times New Roman" pitchFamily="18" charset="0"/>
                <a:cs typeface="Times New Roman" pitchFamily="18" charset="0"/>
              </a:rPr>
              <a:t> </a:t>
            </a:r>
            <a:r>
              <a:rPr lang="ru-RU" sz="3000" dirty="0" err="1" smtClean="0">
                <a:solidFill>
                  <a:srgbClr val="000099"/>
                </a:solidFill>
                <a:latin typeface="Times New Roman" pitchFamily="18" charset="0"/>
                <a:cs typeface="Times New Roman" pitchFamily="18" charset="0"/>
              </a:rPr>
              <a:t>Оның басқа әңгімелерінің </a:t>
            </a:r>
            <a:r>
              <a:rPr lang="ru-RU" sz="3000" dirty="0" smtClean="0">
                <a:solidFill>
                  <a:srgbClr val="000099"/>
                </a:solidFill>
                <a:latin typeface="Times New Roman" pitchFamily="18" charset="0"/>
                <a:cs typeface="Times New Roman" pitchFamily="18" charset="0"/>
              </a:rPr>
              <a:t>де </a:t>
            </a:r>
            <a:r>
              <a:rPr lang="ru-RU" sz="3000" dirty="0" err="1" smtClean="0">
                <a:solidFill>
                  <a:srgbClr val="000099"/>
                </a:solidFill>
                <a:latin typeface="Times New Roman" pitchFamily="18" charset="0"/>
                <a:cs typeface="Times New Roman" pitchFamily="18" charset="0"/>
              </a:rPr>
              <a:t>түйіні жастарға өнегелі тәрбие </a:t>
            </a:r>
            <a:r>
              <a:rPr lang="ru-RU" sz="3000" dirty="0" smtClean="0">
                <a:solidFill>
                  <a:srgbClr val="000099"/>
                </a:solidFill>
                <a:latin typeface="Times New Roman" pitchFamily="18" charset="0"/>
                <a:cs typeface="Times New Roman" pitchFamily="18" charset="0"/>
              </a:rPr>
              <a:t>беру </a:t>
            </a:r>
            <a:r>
              <a:rPr lang="ru-RU" sz="3000" dirty="0" err="1" smtClean="0">
                <a:solidFill>
                  <a:srgbClr val="000099"/>
                </a:solidFill>
                <a:latin typeface="Times New Roman" pitchFamily="18" charset="0"/>
                <a:cs typeface="Times New Roman" pitchFamily="18" charset="0"/>
              </a:rPr>
              <a:t>екендігін</a:t>
            </a:r>
            <a:r>
              <a:rPr lang="ru-RU" sz="3000" dirty="0" smtClean="0">
                <a:solidFill>
                  <a:srgbClr val="000099"/>
                </a:solidFill>
                <a:latin typeface="Times New Roman" pitchFamily="18" charset="0"/>
                <a:cs typeface="Times New Roman" pitchFamily="18" charset="0"/>
              </a:rPr>
              <a:t> </a:t>
            </a:r>
            <a:r>
              <a:rPr lang="ru-RU" sz="3000" dirty="0" err="1" smtClean="0">
                <a:solidFill>
                  <a:srgbClr val="000099"/>
                </a:solidFill>
                <a:latin typeface="Times New Roman" pitchFamily="18" charset="0"/>
                <a:cs typeface="Times New Roman" pitchFamily="18" charset="0"/>
              </a:rPr>
              <a:t>көреміз</a:t>
            </a:r>
            <a:r>
              <a:rPr lang="ru-RU" sz="3000" dirty="0" smtClean="0">
                <a:solidFill>
                  <a:srgbClr val="000099"/>
                </a:solidFill>
                <a:latin typeface="Times New Roman" pitchFamily="18" charset="0"/>
                <a:cs typeface="Times New Roman" pitchFamily="18" charset="0"/>
              </a:rPr>
              <a:t>.</a:t>
            </a:r>
            <a:endParaRPr lang="ru-RU" sz="3000" dirty="0">
              <a:solidFill>
                <a:srgbClr val="00009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214414" y="214290"/>
            <a:ext cx="7929586" cy="571504"/>
          </a:xfrm>
        </p:spPr>
        <p:txBody>
          <a:bodyPr>
            <a:normAutofit fontScale="90000"/>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kk-KZ" sz="3600" cap="none" dirty="0" smtClean="0">
                <a:ln/>
                <a:solidFill>
                  <a:srgbClr val="800000"/>
                </a:solidFill>
                <a:latin typeface="Times New Roman" pitchFamily="18" charset="0"/>
                <a:cs typeface="Times New Roman" pitchFamily="18" charset="0"/>
              </a:rPr>
              <a:t>        </a:t>
            </a:r>
            <a:r>
              <a:rPr lang="kk-KZ" sz="3600" u="sng" cap="none" dirty="0" smtClean="0">
                <a:ln/>
                <a:solidFill>
                  <a:srgbClr val="800000"/>
                </a:solidFill>
                <a:latin typeface="Times New Roman" pitchFamily="18" charset="0"/>
                <a:cs typeface="Times New Roman" pitchFamily="18" charset="0"/>
              </a:rPr>
              <a:t>ӘДІС-ТӘСІЛДЕР ШЕРУІ</a:t>
            </a:r>
            <a:endParaRPr lang="ru-RU" sz="3600" u="sng" cap="none" dirty="0">
              <a:ln/>
              <a:solidFill>
                <a:srgbClr val="800000"/>
              </a:solid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000232" y="928670"/>
          <a:ext cx="6786610" cy="5643602"/>
        </p:xfrm>
        <a:graphic>
          <a:graphicData uri="http://schemas.openxmlformats.org/drawingml/2006/table">
            <a:tbl>
              <a:tblPr firstRow="1" bandRow="1">
                <a:tableStyleId>{5940675A-B579-460E-94D1-54222C63F5DA}</a:tableStyleId>
              </a:tblPr>
              <a:tblGrid>
                <a:gridCol w="3393305"/>
                <a:gridCol w="3393305"/>
              </a:tblGrid>
              <a:tr h="56436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kk-KZ" sz="2400" b="1" kern="1200" dirty="0" smtClean="0">
                          <a:solidFill>
                            <a:srgbClr val="660033"/>
                          </a:solidFill>
                          <a:latin typeface="Times New Roman" pitchFamily="18" charset="0"/>
                          <a:ea typeface="+mn-ea"/>
                          <a:cs typeface="Times New Roman" pitchFamily="18" charset="0"/>
                        </a:rPr>
                        <a:t>1. «Қатені тап»</a:t>
                      </a:r>
                      <a:endParaRPr kumimoji="0" lang="ru-RU" sz="2400" b="1" kern="1200" dirty="0" smtClean="0">
                        <a:solidFill>
                          <a:srgbClr val="660033"/>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kk-KZ" sz="2400" b="1" kern="1200" dirty="0" smtClean="0">
                          <a:solidFill>
                            <a:srgbClr val="660033"/>
                          </a:solidFill>
                          <a:latin typeface="Times New Roman" pitchFamily="18" charset="0"/>
                          <a:ea typeface="+mn-ea"/>
                          <a:cs typeface="Times New Roman" pitchFamily="18" charset="0"/>
                        </a:rPr>
                        <a:t>2. «А,В,С»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3. «Төрт сөйлем» тәсілі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4. «Т-кестесі» тәсілі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5. «Екі жақты күнделік»</a:t>
                      </a:r>
                      <a:endParaRPr kumimoji="0" lang="ru-RU" sz="2400" b="1" kern="1200" dirty="0" smtClean="0">
                        <a:solidFill>
                          <a:srgbClr val="660033"/>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kk-KZ" sz="2400" b="1" kern="1200" dirty="0" smtClean="0">
                          <a:solidFill>
                            <a:srgbClr val="660033"/>
                          </a:solidFill>
                          <a:latin typeface="Times New Roman" pitchFamily="18" charset="0"/>
                          <a:ea typeface="+mn-ea"/>
                          <a:cs typeface="Times New Roman" pitchFamily="18" charset="0"/>
                        </a:rPr>
                        <a:t>6. «5 минуттық эссе»</a:t>
                      </a:r>
                      <a:endParaRPr kumimoji="0" lang="ru-RU" sz="2400" b="1" kern="1200" dirty="0" smtClean="0">
                        <a:solidFill>
                          <a:srgbClr val="660033"/>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kk-KZ" sz="2400" b="1" dirty="0" smtClean="0">
                          <a:solidFill>
                            <a:srgbClr val="660033"/>
                          </a:solidFill>
                          <a:latin typeface="Times New Roman" pitchFamily="18" charset="0"/>
                          <a:cs typeface="Times New Roman" pitchFamily="18" charset="0"/>
                        </a:rPr>
                        <a:t>7. </a:t>
                      </a:r>
                      <a:r>
                        <a:rPr kumimoji="0" lang="kk-KZ" sz="2400" b="1" kern="1200" dirty="0" smtClean="0">
                          <a:solidFill>
                            <a:srgbClr val="660033"/>
                          </a:solidFill>
                          <a:latin typeface="Times New Roman" pitchFamily="18" charset="0"/>
                          <a:ea typeface="+mn-ea"/>
                          <a:cs typeface="Times New Roman" pitchFamily="18" charset="0"/>
                        </a:rPr>
                        <a:t>«Ара ұясы» техникасы</a:t>
                      </a:r>
                      <a:endParaRPr kumimoji="0" lang="ru-RU" sz="2400" b="1" kern="1200" dirty="0" smtClean="0">
                        <a:solidFill>
                          <a:srgbClr val="660033"/>
                        </a:solidFill>
                        <a:latin typeface="Times New Roman" pitchFamily="18" charset="0"/>
                        <a:ea typeface="+mn-ea"/>
                        <a:cs typeface="Times New Roman" pitchFamily="18" charset="0"/>
                      </a:endParaRPr>
                    </a:p>
                    <a:p>
                      <a:r>
                        <a:rPr lang="kk-KZ" sz="2400" b="1" dirty="0" smtClean="0">
                          <a:solidFill>
                            <a:srgbClr val="660033"/>
                          </a:solidFill>
                          <a:latin typeface="Times New Roman" pitchFamily="18" charset="0"/>
                          <a:cs typeface="Times New Roman" pitchFamily="18" charset="0"/>
                        </a:rPr>
                        <a:t>8. </a:t>
                      </a:r>
                      <a:r>
                        <a:rPr kumimoji="0" lang="kk-KZ" sz="2400" b="1" kern="1200" dirty="0" smtClean="0">
                          <a:solidFill>
                            <a:srgbClr val="660033"/>
                          </a:solidFill>
                          <a:latin typeface="Times New Roman" pitchFamily="18" charset="0"/>
                          <a:ea typeface="+mn-ea"/>
                          <a:cs typeface="Times New Roman" pitchFamily="18" charset="0"/>
                        </a:rPr>
                        <a:t>«Борт журналы»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9. «Бір қадам алға....» әдісі</a:t>
                      </a:r>
                    </a:p>
                    <a:p>
                      <a:pPr marL="0" marR="0" indent="0" algn="l" defTabSz="914400" rtl="0" eaLnBrk="1" fontAlgn="auto" latinLnBrk="0" hangingPunct="1">
                        <a:lnSpc>
                          <a:spcPct val="100000"/>
                        </a:lnSpc>
                        <a:spcBef>
                          <a:spcPts val="0"/>
                        </a:spcBef>
                        <a:spcAft>
                          <a:spcPts val="0"/>
                        </a:spcAft>
                        <a:buClrTx/>
                        <a:buSzTx/>
                        <a:buFontTx/>
                        <a:buNone/>
                        <a:tabLst/>
                        <a:defRPr/>
                      </a:pPr>
                      <a:r>
                        <a:rPr kumimoji="0" lang="kk-KZ" sz="2400" b="1" kern="1200" dirty="0" smtClean="0">
                          <a:solidFill>
                            <a:srgbClr val="660033"/>
                          </a:solidFill>
                          <a:latin typeface="Times New Roman" pitchFamily="18" charset="0"/>
                          <a:ea typeface="+mn-ea"/>
                          <a:cs typeface="Times New Roman" pitchFamily="18" charset="0"/>
                        </a:rPr>
                        <a:t>10.  «ПОПС» формуласы</a:t>
                      </a:r>
                      <a:endParaRPr kumimoji="0" lang="ru-RU" sz="2400" b="1" kern="1200" dirty="0" smtClean="0">
                        <a:solidFill>
                          <a:srgbClr val="660033"/>
                        </a:solidFill>
                        <a:latin typeface="Times New Roman" pitchFamily="18" charset="0"/>
                        <a:ea typeface="+mn-ea"/>
                        <a:cs typeface="Times New Roman" pitchFamily="18" charset="0"/>
                      </a:endParaRPr>
                    </a:p>
                  </a:txBody>
                  <a:tcPr/>
                </a:tc>
                <a:tc>
                  <a:txBody>
                    <a:bodyPr/>
                    <a:lstStyle/>
                    <a:p>
                      <a:r>
                        <a:rPr kumimoji="0" lang="kk-KZ" sz="2400" b="1" kern="1200" dirty="0" smtClean="0">
                          <a:solidFill>
                            <a:srgbClr val="660033"/>
                          </a:solidFill>
                          <a:latin typeface="Times New Roman" pitchFamily="18" charset="0"/>
                          <a:ea typeface="+mn-ea"/>
                          <a:cs typeface="Times New Roman" pitchFamily="18" charset="0"/>
                        </a:rPr>
                        <a:t>11. «Автор орындығы»</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12. «INSERT»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13. «РАФТ»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14. «Авторға хат»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15. « Шығарма кестесі»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16. «Даналық ағашы» әдісі</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17. «Рөлдік ойындар» әдісі</a:t>
                      </a:r>
                    </a:p>
                    <a:p>
                      <a:r>
                        <a:rPr kumimoji="0" lang="kk-KZ" sz="2400" b="1" kern="1200" dirty="0" smtClean="0">
                          <a:solidFill>
                            <a:srgbClr val="660033"/>
                          </a:solidFill>
                          <a:latin typeface="Times New Roman" pitchFamily="18" charset="0"/>
                          <a:ea typeface="+mn-ea"/>
                          <a:cs typeface="Times New Roman" pitchFamily="18" charset="0"/>
                        </a:rPr>
                        <a:t>18. «Әдебиет лотосы»</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19. «Синквейн» </a:t>
                      </a:r>
                      <a:endParaRPr kumimoji="0" lang="ru-RU" sz="2400" b="1" kern="1200" dirty="0" smtClean="0">
                        <a:solidFill>
                          <a:srgbClr val="660033"/>
                        </a:solidFill>
                        <a:latin typeface="Times New Roman" pitchFamily="18" charset="0"/>
                        <a:ea typeface="+mn-ea"/>
                        <a:cs typeface="Times New Roman" pitchFamily="18" charset="0"/>
                      </a:endParaRPr>
                    </a:p>
                    <a:p>
                      <a:r>
                        <a:rPr kumimoji="0" lang="kk-KZ" sz="2400" b="1" kern="1200" dirty="0" smtClean="0">
                          <a:solidFill>
                            <a:srgbClr val="660033"/>
                          </a:solidFill>
                          <a:latin typeface="Times New Roman" pitchFamily="18" charset="0"/>
                          <a:ea typeface="+mn-ea"/>
                          <a:cs typeface="Times New Roman" pitchFamily="18" charset="0"/>
                        </a:rPr>
                        <a:t>20. «Мәтінмен жұмыс»</a:t>
                      </a:r>
                      <a:endParaRPr lang="ru-RU" sz="2400" b="1" dirty="0">
                        <a:solidFill>
                          <a:srgbClr val="660033"/>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1586</TotalTime>
  <Words>734</Words>
  <Application>Microsoft Office PowerPoint</Application>
  <PresentationFormat>Экран (4:3)</PresentationFormat>
  <Paragraphs>103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Эркер</vt:lpstr>
      <vt:lpstr>Слайд 1</vt:lpstr>
      <vt:lpstr>Слайд 2</vt:lpstr>
      <vt:lpstr>Слайд 3</vt:lpstr>
      <vt:lpstr>Слайд 4</vt:lpstr>
      <vt:lpstr>Слайд 5</vt:lpstr>
      <vt:lpstr>Мақсаты</vt:lpstr>
      <vt:lpstr>Слайд 7</vt:lpstr>
      <vt:lpstr>Слайд 8</vt:lpstr>
      <vt:lpstr>        ӘДІС-ТӘСІЛДЕР ШЕРУІ</vt:lpstr>
      <vt:lpstr>«Әдебиет лотосы» </vt:lpstr>
      <vt:lpstr>«Тірек мәтін» әдісі </vt:lpstr>
      <vt:lpstr>«Бір қадам алға...»</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Оқыту мен оқудағы жаңа  әдіс-тәсілдер</dc:title>
  <dc:creator>User</dc:creator>
  <cp:lastModifiedBy>User</cp:lastModifiedBy>
  <cp:revision>166</cp:revision>
  <dcterms:created xsi:type="dcterms:W3CDTF">2021-03-13T03:21:39Z</dcterms:created>
  <dcterms:modified xsi:type="dcterms:W3CDTF">2021-03-16T18:16:12Z</dcterms:modified>
</cp:coreProperties>
</file>